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32"/>
  </p:notesMasterIdLst>
  <p:sldIdLst>
    <p:sldId id="256" r:id="rId3"/>
    <p:sldId id="321" r:id="rId4"/>
    <p:sldId id="322" r:id="rId5"/>
    <p:sldId id="323" r:id="rId6"/>
    <p:sldId id="324" r:id="rId7"/>
    <p:sldId id="325" r:id="rId8"/>
    <p:sldId id="326" r:id="rId9"/>
    <p:sldId id="260" r:id="rId10"/>
    <p:sldId id="259" r:id="rId11"/>
    <p:sldId id="269" r:id="rId12"/>
    <p:sldId id="262" r:id="rId13"/>
    <p:sldId id="265" r:id="rId14"/>
    <p:sldId id="273" r:id="rId15"/>
    <p:sldId id="266" r:id="rId16"/>
    <p:sldId id="268" r:id="rId17"/>
    <p:sldId id="270" r:id="rId18"/>
    <p:sldId id="306" r:id="rId19"/>
    <p:sldId id="308" r:id="rId20"/>
    <p:sldId id="309" r:id="rId21"/>
    <p:sldId id="310" r:id="rId22"/>
    <p:sldId id="311" r:id="rId23"/>
    <p:sldId id="312" r:id="rId24"/>
    <p:sldId id="313" r:id="rId25"/>
    <p:sldId id="314" r:id="rId26"/>
    <p:sldId id="315" r:id="rId27"/>
    <p:sldId id="316" r:id="rId28"/>
    <p:sldId id="317" r:id="rId29"/>
    <p:sldId id="318" r:id="rId30"/>
    <p:sldId id="319" r:id="rId3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7427930-3309-3A4B-993A-3F58B8648DED}">
          <p14:sldIdLst>
            <p14:sldId id="256"/>
            <p14:sldId id="321"/>
            <p14:sldId id="322"/>
            <p14:sldId id="323"/>
            <p14:sldId id="324"/>
            <p14:sldId id="325"/>
            <p14:sldId id="326"/>
            <p14:sldId id="260"/>
            <p14:sldId id="259"/>
            <p14:sldId id="269"/>
            <p14:sldId id="262"/>
            <p14:sldId id="265"/>
            <p14:sldId id="273"/>
            <p14:sldId id="266"/>
            <p14:sldId id="268"/>
            <p14:sldId id="270"/>
            <p14:sldId id="306"/>
            <p14:sldId id="308"/>
            <p14:sldId id="309"/>
            <p14:sldId id="310"/>
            <p14:sldId id="311"/>
            <p14:sldId id="312"/>
            <p14:sldId id="313"/>
            <p14:sldId id="314"/>
            <p14:sldId id="315"/>
            <p14:sldId id="316"/>
            <p14:sldId id="317"/>
            <p14:sldId id="318"/>
            <p14:sldId id="319"/>
          </p14:sldIdLst>
        </p14:section>
        <p14:section name="Divers" id="{90C89F27-0A44-9441-94F6-FA06B86D72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784" autoAdjust="0"/>
  </p:normalViewPr>
  <p:slideViewPr>
    <p:cSldViewPr snapToGrid="0" snapToObjects="1">
      <p:cViewPr varScale="1">
        <p:scale>
          <a:sx n="110" d="100"/>
          <a:sy n="110" d="100"/>
        </p:scale>
        <p:origin x="1644"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8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E96E1D-50C8-4D68-8A09-9771C8979A8B}" type="doc">
      <dgm:prSet loTypeId="urn:microsoft.com/office/officeart/2005/8/layout/default" loCatId="list" qsTypeId="urn:microsoft.com/office/officeart/2005/8/quickstyle/simple1" qsCatId="simple" csTypeId="urn:microsoft.com/office/officeart/2005/8/colors/accent2_1" csCatId="accent2"/>
      <dgm:spPr/>
      <dgm:t>
        <a:bodyPr/>
        <a:lstStyle/>
        <a:p>
          <a:endParaRPr lang="fr-FR"/>
        </a:p>
      </dgm:t>
    </dgm:pt>
    <dgm:pt modelId="{55098BA0-10CC-46C1-8E67-0E4F9B315E84}">
      <dgm:prSet/>
      <dgm:spPr/>
      <dgm:t>
        <a:bodyPr/>
        <a:lstStyle/>
        <a:p>
          <a:pPr rtl="0"/>
          <a:r>
            <a:rPr lang="fr-FR"/>
            <a:t>Durée : 200 heures de cours sous forme de séminaires ou de conférences et 29 heures de suivi en groupe de tutorat de 4 à 5 stagiaires répartis sur 1 an. À ce programme, des conférences de la formation initiale sont proposées au cours de l’année. Les participants au CIFFOP : Master Executive sont invités à se joindre aux autres étudiants du CIFFOP.</a:t>
          </a:r>
        </a:p>
      </dgm:t>
    </dgm:pt>
    <dgm:pt modelId="{1211007E-A1D3-46DE-9DB6-EE6EAC27EDB6}" type="parTrans" cxnId="{38BB1BDE-4B17-4C5F-8AAB-6C21D0C13F70}">
      <dgm:prSet/>
      <dgm:spPr/>
      <dgm:t>
        <a:bodyPr/>
        <a:lstStyle/>
        <a:p>
          <a:endParaRPr lang="fr-FR"/>
        </a:p>
      </dgm:t>
    </dgm:pt>
    <dgm:pt modelId="{78EB166E-5D0A-4CD6-AB0E-FCB01299D138}" type="sibTrans" cxnId="{38BB1BDE-4B17-4C5F-8AAB-6C21D0C13F70}">
      <dgm:prSet/>
      <dgm:spPr/>
      <dgm:t>
        <a:bodyPr/>
        <a:lstStyle/>
        <a:p>
          <a:endParaRPr lang="fr-FR"/>
        </a:p>
      </dgm:t>
    </dgm:pt>
    <dgm:pt modelId="{72442E6D-E62F-40D3-B1B3-98C53F63A26D}">
      <dgm:prSet/>
      <dgm:spPr/>
      <dgm:t>
        <a:bodyPr/>
        <a:lstStyle/>
        <a:p>
          <a:pPr rtl="0"/>
          <a:r>
            <a:rPr lang="fr-FR"/>
            <a:t>Rythme : 2 1/2 jours par mois, jeudi, vendredi et samedi matin + 3 semaines de 5 jours consécutifs, du lundi au vendredi. Des conférences de méthodes et un suivi individualisé pour la réalisation du mémoire s’intercalent tout au long de la période de formation.</a:t>
          </a:r>
        </a:p>
      </dgm:t>
    </dgm:pt>
    <dgm:pt modelId="{AB26411C-BB48-4CA4-92C4-C07FE8BE6564}" type="parTrans" cxnId="{BEC1BE08-DBD6-4DC5-A1AA-EFDA678FB1EE}">
      <dgm:prSet/>
      <dgm:spPr/>
      <dgm:t>
        <a:bodyPr/>
        <a:lstStyle/>
        <a:p>
          <a:endParaRPr lang="fr-FR"/>
        </a:p>
      </dgm:t>
    </dgm:pt>
    <dgm:pt modelId="{5613F57F-C95D-461A-B44E-14FF5D6B4E3B}" type="sibTrans" cxnId="{BEC1BE08-DBD6-4DC5-A1AA-EFDA678FB1EE}">
      <dgm:prSet/>
      <dgm:spPr/>
      <dgm:t>
        <a:bodyPr/>
        <a:lstStyle/>
        <a:p>
          <a:endParaRPr lang="fr-FR"/>
        </a:p>
      </dgm:t>
    </dgm:pt>
    <dgm:pt modelId="{9723945F-1EEA-4958-A4AF-10345D27CB95}">
      <dgm:prSet/>
      <dgm:spPr/>
      <dgm:t>
        <a:bodyPr/>
        <a:lstStyle/>
        <a:p>
          <a:pPr rtl="0"/>
          <a:r>
            <a:rPr lang="fr-FR"/>
            <a:t>Les enseignements sont répartis en 3 blocs distincts, intitulés comme suit :</a:t>
          </a:r>
        </a:p>
      </dgm:t>
    </dgm:pt>
    <dgm:pt modelId="{1265EC99-2170-497F-B6DB-30041CDB1B2E}" type="parTrans" cxnId="{06CB0730-637E-4DE7-9AB7-6D0D6187BF3D}">
      <dgm:prSet/>
      <dgm:spPr/>
      <dgm:t>
        <a:bodyPr/>
        <a:lstStyle/>
        <a:p>
          <a:endParaRPr lang="fr-FR"/>
        </a:p>
      </dgm:t>
    </dgm:pt>
    <dgm:pt modelId="{8BC144BE-B97D-49AF-ADCA-1F641A8053F8}" type="sibTrans" cxnId="{06CB0730-637E-4DE7-9AB7-6D0D6187BF3D}">
      <dgm:prSet/>
      <dgm:spPr/>
      <dgm:t>
        <a:bodyPr/>
        <a:lstStyle/>
        <a:p>
          <a:endParaRPr lang="fr-FR"/>
        </a:p>
      </dgm:t>
    </dgm:pt>
    <dgm:pt modelId="{C1FDC3DD-BA9A-4CE4-8930-9BEBAC81F312}">
      <dgm:prSet/>
      <dgm:spPr/>
      <dgm:t>
        <a:bodyPr/>
        <a:lstStyle/>
        <a:p>
          <a:pPr rtl="0"/>
          <a:r>
            <a:rPr lang="fr-FR"/>
            <a:t>Enseignements fondamentaux pour un volume de 126 heures</a:t>
          </a:r>
        </a:p>
      </dgm:t>
    </dgm:pt>
    <dgm:pt modelId="{D4A09938-E43B-44D8-A2C9-33D3DD1B0740}" type="parTrans" cxnId="{032289C6-A8D3-4CEE-A738-C86705E5DBCC}">
      <dgm:prSet/>
      <dgm:spPr/>
      <dgm:t>
        <a:bodyPr/>
        <a:lstStyle/>
        <a:p>
          <a:endParaRPr lang="fr-FR"/>
        </a:p>
      </dgm:t>
    </dgm:pt>
    <dgm:pt modelId="{3001186E-8FFB-426F-BE70-7220E05461CB}" type="sibTrans" cxnId="{032289C6-A8D3-4CEE-A738-C86705E5DBCC}">
      <dgm:prSet/>
      <dgm:spPr/>
      <dgm:t>
        <a:bodyPr/>
        <a:lstStyle/>
        <a:p>
          <a:endParaRPr lang="fr-FR"/>
        </a:p>
      </dgm:t>
    </dgm:pt>
    <dgm:pt modelId="{36CD7997-7942-44AF-B971-69078C70F9C3}">
      <dgm:prSet/>
      <dgm:spPr/>
      <dgm:t>
        <a:bodyPr/>
        <a:lstStyle/>
        <a:p>
          <a:pPr rtl="0"/>
          <a:r>
            <a:rPr lang="fr-FR"/>
            <a:t>Enseignements techniques pour un volume de 60 heures</a:t>
          </a:r>
        </a:p>
      </dgm:t>
    </dgm:pt>
    <dgm:pt modelId="{2785B6B5-8528-4837-8A83-9758A14319AB}" type="parTrans" cxnId="{8DB11C1F-8CD1-457F-AC7F-39C84B233793}">
      <dgm:prSet/>
      <dgm:spPr/>
      <dgm:t>
        <a:bodyPr/>
        <a:lstStyle/>
        <a:p>
          <a:endParaRPr lang="fr-FR"/>
        </a:p>
      </dgm:t>
    </dgm:pt>
    <dgm:pt modelId="{5A766C96-84A6-461F-9155-1B9F12ADE68D}" type="sibTrans" cxnId="{8DB11C1F-8CD1-457F-AC7F-39C84B233793}">
      <dgm:prSet/>
      <dgm:spPr/>
      <dgm:t>
        <a:bodyPr/>
        <a:lstStyle/>
        <a:p>
          <a:endParaRPr lang="fr-FR"/>
        </a:p>
      </dgm:t>
    </dgm:pt>
    <dgm:pt modelId="{5CCA05B2-ED78-43B5-ADC7-6F95928ED9EF}">
      <dgm:prSet/>
      <dgm:spPr/>
      <dgm:t>
        <a:bodyPr/>
        <a:lstStyle/>
        <a:p>
          <a:pPr rtl="0"/>
          <a:r>
            <a:rPr lang="fr-FR"/>
            <a:t>Enseignements «développement des compétences individuelles» pour un volume de 43 heures</a:t>
          </a:r>
        </a:p>
      </dgm:t>
    </dgm:pt>
    <dgm:pt modelId="{D287E183-55EC-4A3B-A7CC-1FD917485777}" type="parTrans" cxnId="{E90745CB-5EBD-461E-990C-574179EE38F1}">
      <dgm:prSet/>
      <dgm:spPr/>
      <dgm:t>
        <a:bodyPr/>
        <a:lstStyle/>
        <a:p>
          <a:endParaRPr lang="fr-FR"/>
        </a:p>
      </dgm:t>
    </dgm:pt>
    <dgm:pt modelId="{875B4ED1-E7C9-4BBB-8198-A76C1C1C7CFF}" type="sibTrans" cxnId="{E90745CB-5EBD-461E-990C-574179EE38F1}">
      <dgm:prSet/>
      <dgm:spPr/>
      <dgm:t>
        <a:bodyPr/>
        <a:lstStyle/>
        <a:p>
          <a:endParaRPr lang="fr-FR"/>
        </a:p>
      </dgm:t>
    </dgm:pt>
    <dgm:pt modelId="{A3074F6D-8EFF-4A37-9E32-E4932243FB19}" type="pres">
      <dgm:prSet presAssocID="{4AE96E1D-50C8-4D68-8A09-9771C8979A8B}" presName="diagram" presStyleCnt="0">
        <dgm:presLayoutVars>
          <dgm:dir/>
          <dgm:resizeHandles val="exact"/>
        </dgm:presLayoutVars>
      </dgm:prSet>
      <dgm:spPr/>
    </dgm:pt>
    <dgm:pt modelId="{016B8B6B-0555-41D5-AE02-ACB4003ACA6B}" type="pres">
      <dgm:prSet presAssocID="{55098BA0-10CC-46C1-8E67-0E4F9B315E84}" presName="node" presStyleLbl="node1" presStyleIdx="0" presStyleCnt="3">
        <dgm:presLayoutVars>
          <dgm:bulletEnabled val="1"/>
        </dgm:presLayoutVars>
      </dgm:prSet>
      <dgm:spPr/>
    </dgm:pt>
    <dgm:pt modelId="{D5766E96-CDB0-48C2-9856-3F23F2083130}" type="pres">
      <dgm:prSet presAssocID="{78EB166E-5D0A-4CD6-AB0E-FCB01299D138}" presName="sibTrans" presStyleCnt="0"/>
      <dgm:spPr/>
    </dgm:pt>
    <dgm:pt modelId="{B842F81A-E6B0-4053-9E53-64C138CAC309}" type="pres">
      <dgm:prSet presAssocID="{72442E6D-E62F-40D3-B1B3-98C53F63A26D}" presName="node" presStyleLbl="node1" presStyleIdx="1" presStyleCnt="3">
        <dgm:presLayoutVars>
          <dgm:bulletEnabled val="1"/>
        </dgm:presLayoutVars>
      </dgm:prSet>
      <dgm:spPr/>
    </dgm:pt>
    <dgm:pt modelId="{5BC30A8C-C320-42B1-AE26-D18576E12FF4}" type="pres">
      <dgm:prSet presAssocID="{5613F57F-C95D-461A-B44E-14FF5D6B4E3B}" presName="sibTrans" presStyleCnt="0"/>
      <dgm:spPr/>
    </dgm:pt>
    <dgm:pt modelId="{6E47E4CC-4531-4BC1-8041-C83C122696B1}" type="pres">
      <dgm:prSet presAssocID="{9723945F-1EEA-4958-A4AF-10345D27CB95}" presName="node" presStyleLbl="node1" presStyleIdx="2" presStyleCnt="3">
        <dgm:presLayoutVars>
          <dgm:bulletEnabled val="1"/>
        </dgm:presLayoutVars>
      </dgm:prSet>
      <dgm:spPr/>
    </dgm:pt>
  </dgm:ptLst>
  <dgm:cxnLst>
    <dgm:cxn modelId="{8DB11C1F-8CD1-457F-AC7F-39C84B233793}" srcId="{9723945F-1EEA-4958-A4AF-10345D27CB95}" destId="{36CD7997-7942-44AF-B971-69078C70F9C3}" srcOrd="1" destOrd="0" parTransId="{2785B6B5-8528-4837-8A83-9758A14319AB}" sibTransId="{5A766C96-84A6-461F-9155-1B9F12ADE68D}"/>
    <dgm:cxn modelId="{B592A2D4-D9C1-448F-ADE8-738549E5288A}" type="presOf" srcId="{55098BA0-10CC-46C1-8E67-0E4F9B315E84}" destId="{016B8B6B-0555-41D5-AE02-ACB4003ACA6B}" srcOrd="0" destOrd="0" presId="urn:microsoft.com/office/officeart/2005/8/layout/default"/>
    <dgm:cxn modelId="{2AA39B7E-3EAB-4AD1-92A7-3DBB9A5D0CC4}" type="presOf" srcId="{5CCA05B2-ED78-43B5-ADC7-6F95928ED9EF}" destId="{6E47E4CC-4531-4BC1-8041-C83C122696B1}" srcOrd="0" destOrd="3" presId="urn:microsoft.com/office/officeart/2005/8/layout/default"/>
    <dgm:cxn modelId="{BA6B84A1-68CA-471B-8D48-8D58A76AF7A1}" type="presOf" srcId="{9723945F-1EEA-4958-A4AF-10345D27CB95}" destId="{6E47E4CC-4531-4BC1-8041-C83C122696B1}" srcOrd="0" destOrd="0" presId="urn:microsoft.com/office/officeart/2005/8/layout/default"/>
    <dgm:cxn modelId="{78088FF7-370B-4802-89E3-0C630AA8BDB7}" type="presOf" srcId="{C1FDC3DD-BA9A-4CE4-8930-9BEBAC81F312}" destId="{6E47E4CC-4531-4BC1-8041-C83C122696B1}" srcOrd="0" destOrd="1" presId="urn:microsoft.com/office/officeart/2005/8/layout/default"/>
    <dgm:cxn modelId="{06CB0730-637E-4DE7-9AB7-6D0D6187BF3D}" srcId="{4AE96E1D-50C8-4D68-8A09-9771C8979A8B}" destId="{9723945F-1EEA-4958-A4AF-10345D27CB95}" srcOrd="2" destOrd="0" parTransId="{1265EC99-2170-497F-B6DB-30041CDB1B2E}" sibTransId="{8BC144BE-B97D-49AF-ADCA-1F641A8053F8}"/>
    <dgm:cxn modelId="{032289C6-A8D3-4CEE-A738-C86705E5DBCC}" srcId="{9723945F-1EEA-4958-A4AF-10345D27CB95}" destId="{C1FDC3DD-BA9A-4CE4-8930-9BEBAC81F312}" srcOrd="0" destOrd="0" parTransId="{D4A09938-E43B-44D8-A2C9-33D3DD1B0740}" sibTransId="{3001186E-8FFB-426F-BE70-7220E05461CB}"/>
    <dgm:cxn modelId="{178A7913-D17E-4E80-82A6-EB98E636163E}" type="presOf" srcId="{72442E6D-E62F-40D3-B1B3-98C53F63A26D}" destId="{B842F81A-E6B0-4053-9E53-64C138CAC309}" srcOrd="0" destOrd="0" presId="urn:microsoft.com/office/officeart/2005/8/layout/default"/>
    <dgm:cxn modelId="{73C606E1-4219-4470-BA57-4703864C37FA}" type="presOf" srcId="{36CD7997-7942-44AF-B971-69078C70F9C3}" destId="{6E47E4CC-4531-4BC1-8041-C83C122696B1}" srcOrd="0" destOrd="2" presId="urn:microsoft.com/office/officeart/2005/8/layout/default"/>
    <dgm:cxn modelId="{92CDCD4E-3E7D-4FB6-AD69-5F853E9013F6}" type="presOf" srcId="{4AE96E1D-50C8-4D68-8A09-9771C8979A8B}" destId="{A3074F6D-8EFF-4A37-9E32-E4932243FB19}" srcOrd="0" destOrd="0" presId="urn:microsoft.com/office/officeart/2005/8/layout/default"/>
    <dgm:cxn modelId="{38BB1BDE-4B17-4C5F-8AAB-6C21D0C13F70}" srcId="{4AE96E1D-50C8-4D68-8A09-9771C8979A8B}" destId="{55098BA0-10CC-46C1-8E67-0E4F9B315E84}" srcOrd="0" destOrd="0" parTransId="{1211007E-A1D3-46DE-9DB6-EE6EAC27EDB6}" sibTransId="{78EB166E-5D0A-4CD6-AB0E-FCB01299D138}"/>
    <dgm:cxn modelId="{E90745CB-5EBD-461E-990C-574179EE38F1}" srcId="{9723945F-1EEA-4958-A4AF-10345D27CB95}" destId="{5CCA05B2-ED78-43B5-ADC7-6F95928ED9EF}" srcOrd="2" destOrd="0" parTransId="{D287E183-55EC-4A3B-A7CC-1FD917485777}" sibTransId="{875B4ED1-E7C9-4BBB-8198-A76C1C1C7CFF}"/>
    <dgm:cxn modelId="{BEC1BE08-DBD6-4DC5-A1AA-EFDA678FB1EE}" srcId="{4AE96E1D-50C8-4D68-8A09-9771C8979A8B}" destId="{72442E6D-E62F-40D3-B1B3-98C53F63A26D}" srcOrd="1" destOrd="0" parTransId="{AB26411C-BB48-4CA4-92C4-C07FE8BE6564}" sibTransId="{5613F57F-C95D-461A-B44E-14FF5D6B4E3B}"/>
    <dgm:cxn modelId="{69D9B553-DE2E-436A-BC1E-5AED09695877}" type="presParOf" srcId="{A3074F6D-8EFF-4A37-9E32-E4932243FB19}" destId="{016B8B6B-0555-41D5-AE02-ACB4003ACA6B}" srcOrd="0" destOrd="0" presId="urn:microsoft.com/office/officeart/2005/8/layout/default"/>
    <dgm:cxn modelId="{C0FA400B-8C46-4F78-97CA-7A1BD01AEF7D}" type="presParOf" srcId="{A3074F6D-8EFF-4A37-9E32-E4932243FB19}" destId="{D5766E96-CDB0-48C2-9856-3F23F2083130}" srcOrd="1" destOrd="0" presId="urn:microsoft.com/office/officeart/2005/8/layout/default"/>
    <dgm:cxn modelId="{3A5F8702-9F37-42FB-AA50-11D058CD5AD7}" type="presParOf" srcId="{A3074F6D-8EFF-4A37-9E32-E4932243FB19}" destId="{B842F81A-E6B0-4053-9E53-64C138CAC309}" srcOrd="2" destOrd="0" presId="urn:microsoft.com/office/officeart/2005/8/layout/default"/>
    <dgm:cxn modelId="{ABA2C72C-A09A-45C4-B37C-6C003998FC25}" type="presParOf" srcId="{A3074F6D-8EFF-4A37-9E32-E4932243FB19}" destId="{5BC30A8C-C320-42B1-AE26-D18576E12FF4}" srcOrd="3" destOrd="0" presId="urn:microsoft.com/office/officeart/2005/8/layout/default"/>
    <dgm:cxn modelId="{2D81E50C-FD9D-46AF-8191-361CB6CB8265}" type="presParOf" srcId="{A3074F6D-8EFF-4A37-9E32-E4932243FB19}" destId="{6E47E4CC-4531-4BC1-8041-C83C122696B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9130A4-4096-4D04-B171-93A2DE3CEEEF}"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fr-FR"/>
        </a:p>
      </dgm:t>
    </dgm:pt>
    <dgm:pt modelId="{D50AB959-FA9A-4A4B-A38C-7AE4BA2E9DC0}">
      <dgm:prSet/>
      <dgm:spPr>
        <a:solidFill>
          <a:srgbClr val="FF0000"/>
        </a:solidFill>
      </dgm:spPr>
      <dgm:t>
        <a:bodyPr/>
        <a:lstStyle/>
        <a:p>
          <a:pPr rtl="0"/>
          <a:r>
            <a:rPr lang="fr-FR" dirty="0"/>
            <a:t>Des invariants pour tous les diplômes du CIFFOP</a:t>
          </a:r>
        </a:p>
      </dgm:t>
    </dgm:pt>
    <dgm:pt modelId="{71C9B369-2E2C-4EAA-A332-B1FEA0EA4561}" type="parTrans" cxnId="{D11B6711-5543-4FF0-8383-4AF373C6993D}">
      <dgm:prSet/>
      <dgm:spPr/>
      <dgm:t>
        <a:bodyPr/>
        <a:lstStyle/>
        <a:p>
          <a:endParaRPr lang="fr-FR"/>
        </a:p>
      </dgm:t>
    </dgm:pt>
    <dgm:pt modelId="{8BD0EB19-282D-4B9B-BA0E-D77FE4F753B1}" type="sibTrans" cxnId="{D11B6711-5543-4FF0-8383-4AF373C6993D}">
      <dgm:prSet/>
      <dgm:spPr>
        <a:solidFill>
          <a:schemeClr val="bg1">
            <a:lumMod val="50000"/>
          </a:schemeClr>
        </a:solidFill>
      </dgm:spPr>
      <dgm:t>
        <a:bodyPr/>
        <a:lstStyle/>
        <a:p>
          <a:endParaRPr lang="fr-FR"/>
        </a:p>
      </dgm:t>
    </dgm:pt>
    <dgm:pt modelId="{00339831-EFDA-439C-9761-E2BC0B8DE42F}">
      <dgm:prSet/>
      <dgm:spPr>
        <a:solidFill>
          <a:srgbClr val="0070C0"/>
        </a:solidFill>
      </dgm:spPr>
      <dgm:t>
        <a:bodyPr/>
        <a:lstStyle/>
        <a:p>
          <a:pPr rtl="0"/>
          <a:r>
            <a:rPr lang="fr-FR" dirty="0"/>
            <a:t>Les spécificités de l’EXECUTIVE</a:t>
          </a:r>
        </a:p>
      </dgm:t>
    </dgm:pt>
    <dgm:pt modelId="{FA5F49FE-AC99-4DB1-97E8-CADE5401AAE7}" type="parTrans" cxnId="{988FAD95-2142-4C52-965A-9241EED167BB}">
      <dgm:prSet/>
      <dgm:spPr/>
      <dgm:t>
        <a:bodyPr/>
        <a:lstStyle/>
        <a:p>
          <a:endParaRPr lang="fr-FR"/>
        </a:p>
      </dgm:t>
    </dgm:pt>
    <dgm:pt modelId="{486AA1F3-1B9F-4A40-BB6B-D4C407F0C393}" type="sibTrans" cxnId="{988FAD95-2142-4C52-965A-9241EED167BB}">
      <dgm:prSet/>
      <dgm:spPr/>
      <dgm:t>
        <a:bodyPr/>
        <a:lstStyle/>
        <a:p>
          <a:endParaRPr lang="fr-FR"/>
        </a:p>
      </dgm:t>
    </dgm:pt>
    <dgm:pt modelId="{F754B3F5-0CD2-4BE9-A7F2-E0249725946D}" type="pres">
      <dgm:prSet presAssocID="{209130A4-4096-4D04-B171-93A2DE3CEEEF}" presName="Name0" presStyleCnt="0">
        <dgm:presLayoutVars>
          <dgm:dir/>
          <dgm:resizeHandles val="exact"/>
        </dgm:presLayoutVars>
      </dgm:prSet>
      <dgm:spPr/>
    </dgm:pt>
    <dgm:pt modelId="{80288BAC-13ED-4B78-8353-12587E837A98}" type="pres">
      <dgm:prSet presAssocID="{D50AB959-FA9A-4A4B-A38C-7AE4BA2E9DC0}" presName="node" presStyleLbl="node1" presStyleIdx="0" presStyleCnt="2">
        <dgm:presLayoutVars>
          <dgm:bulletEnabled val="1"/>
        </dgm:presLayoutVars>
      </dgm:prSet>
      <dgm:spPr/>
    </dgm:pt>
    <dgm:pt modelId="{26E3AA5D-0FB1-4979-B953-9438543BA34B}" type="pres">
      <dgm:prSet presAssocID="{8BD0EB19-282D-4B9B-BA0E-D77FE4F753B1}" presName="sibTrans" presStyleLbl="sibTrans2D1" presStyleIdx="0" presStyleCnt="1"/>
      <dgm:spPr/>
    </dgm:pt>
    <dgm:pt modelId="{8BFAC0E7-6FC9-47D8-A8AB-E979EB4CDBC6}" type="pres">
      <dgm:prSet presAssocID="{8BD0EB19-282D-4B9B-BA0E-D77FE4F753B1}" presName="connectorText" presStyleLbl="sibTrans2D1" presStyleIdx="0" presStyleCnt="1"/>
      <dgm:spPr/>
    </dgm:pt>
    <dgm:pt modelId="{A5E7E217-C169-4B14-93A0-429D3CA5B1A4}" type="pres">
      <dgm:prSet presAssocID="{00339831-EFDA-439C-9761-E2BC0B8DE42F}" presName="node" presStyleLbl="node1" presStyleIdx="1" presStyleCnt="2">
        <dgm:presLayoutVars>
          <dgm:bulletEnabled val="1"/>
        </dgm:presLayoutVars>
      </dgm:prSet>
      <dgm:spPr/>
    </dgm:pt>
  </dgm:ptLst>
  <dgm:cxnLst>
    <dgm:cxn modelId="{D11B6711-5543-4FF0-8383-4AF373C6993D}" srcId="{209130A4-4096-4D04-B171-93A2DE3CEEEF}" destId="{D50AB959-FA9A-4A4B-A38C-7AE4BA2E9DC0}" srcOrd="0" destOrd="0" parTransId="{71C9B369-2E2C-4EAA-A332-B1FEA0EA4561}" sibTransId="{8BD0EB19-282D-4B9B-BA0E-D77FE4F753B1}"/>
    <dgm:cxn modelId="{2E163947-59B1-42A8-8A76-F2868C4759F9}" type="presOf" srcId="{209130A4-4096-4D04-B171-93A2DE3CEEEF}" destId="{F754B3F5-0CD2-4BE9-A7F2-E0249725946D}" srcOrd="0" destOrd="0" presId="urn:microsoft.com/office/officeart/2005/8/layout/process1"/>
    <dgm:cxn modelId="{988FAD95-2142-4C52-965A-9241EED167BB}" srcId="{209130A4-4096-4D04-B171-93A2DE3CEEEF}" destId="{00339831-EFDA-439C-9761-E2BC0B8DE42F}" srcOrd="1" destOrd="0" parTransId="{FA5F49FE-AC99-4DB1-97E8-CADE5401AAE7}" sibTransId="{486AA1F3-1B9F-4A40-BB6B-D4C407F0C393}"/>
    <dgm:cxn modelId="{8EC879E7-B3BD-44B2-AAEB-65C84559D992}" type="presOf" srcId="{8BD0EB19-282D-4B9B-BA0E-D77FE4F753B1}" destId="{8BFAC0E7-6FC9-47D8-A8AB-E979EB4CDBC6}" srcOrd="1" destOrd="0" presId="urn:microsoft.com/office/officeart/2005/8/layout/process1"/>
    <dgm:cxn modelId="{7E1A7010-03B0-4C3F-BC0C-D938385BD708}" type="presOf" srcId="{D50AB959-FA9A-4A4B-A38C-7AE4BA2E9DC0}" destId="{80288BAC-13ED-4B78-8353-12587E837A98}" srcOrd="0" destOrd="0" presId="urn:microsoft.com/office/officeart/2005/8/layout/process1"/>
    <dgm:cxn modelId="{A5FB469F-FD3A-4730-BA15-9CEDC478C871}" type="presOf" srcId="{00339831-EFDA-439C-9761-E2BC0B8DE42F}" destId="{A5E7E217-C169-4B14-93A0-429D3CA5B1A4}" srcOrd="0" destOrd="0" presId="urn:microsoft.com/office/officeart/2005/8/layout/process1"/>
    <dgm:cxn modelId="{96584768-C8E3-478A-83CA-5E255A6CF2D5}" type="presOf" srcId="{8BD0EB19-282D-4B9B-BA0E-D77FE4F753B1}" destId="{26E3AA5D-0FB1-4979-B953-9438543BA34B}" srcOrd="0" destOrd="0" presId="urn:microsoft.com/office/officeart/2005/8/layout/process1"/>
    <dgm:cxn modelId="{EEBC0657-0CF7-4C63-BDED-EB4AF5FD673F}" type="presParOf" srcId="{F754B3F5-0CD2-4BE9-A7F2-E0249725946D}" destId="{80288BAC-13ED-4B78-8353-12587E837A98}" srcOrd="0" destOrd="0" presId="urn:microsoft.com/office/officeart/2005/8/layout/process1"/>
    <dgm:cxn modelId="{DD1D1FFC-1BC2-4FFA-9F1C-C6A3DAF29C98}" type="presParOf" srcId="{F754B3F5-0CD2-4BE9-A7F2-E0249725946D}" destId="{26E3AA5D-0FB1-4979-B953-9438543BA34B}" srcOrd="1" destOrd="0" presId="urn:microsoft.com/office/officeart/2005/8/layout/process1"/>
    <dgm:cxn modelId="{28361924-AC04-43D9-8C5D-4CFCDE684AC7}" type="presParOf" srcId="{26E3AA5D-0FB1-4979-B953-9438543BA34B}" destId="{8BFAC0E7-6FC9-47D8-A8AB-E979EB4CDBC6}" srcOrd="0" destOrd="0" presId="urn:microsoft.com/office/officeart/2005/8/layout/process1"/>
    <dgm:cxn modelId="{88D059BC-8244-4E85-B8C0-6C81BA883664}" type="presParOf" srcId="{F754B3F5-0CD2-4BE9-A7F2-E0249725946D}" destId="{A5E7E217-C169-4B14-93A0-429D3CA5B1A4}"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F3EDA4-5CBF-49FB-8392-062F3224D88D}" type="doc">
      <dgm:prSet loTypeId="urn:microsoft.com/office/officeart/2005/8/layout/default" loCatId="list" qsTypeId="urn:microsoft.com/office/officeart/2005/8/quickstyle/simple1" qsCatId="simple" csTypeId="urn:microsoft.com/office/officeart/2005/8/colors/accent2_1" csCatId="accent2"/>
      <dgm:spPr/>
      <dgm:t>
        <a:bodyPr/>
        <a:lstStyle/>
        <a:p>
          <a:endParaRPr lang="fr-FR"/>
        </a:p>
      </dgm:t>
    </dgm:pt>
    <dgm:pt modelId="{D38DA367-66C6-4F65-9CFD-19F0591D2661}">
      <dgm:prSet/>
      <dgm:spPr/>
      <dgm:t>
        <a:bodyPr/>
        <a:lstStyle/>
        <a:p>
          <a:pPr rtl="0"/>
          <a:r>
            <a:rPr lang="fr-FR" dirty="0"/>
            <a:t>Compréhension du contexte d’action et management général (analyse stratégique, diagnostic organisationnel, etc.)</a:t>
          </a:r>
        </a:p>
      </dgm:t>
    </dgm:pt>
    <dgm:pt modelId="{97405D46-116B-453F-BE59-B60E2CA00CFB}" type="parTrans" cxnId="{225DB7B9-F06B-4474-BFFD-E538A8154038}">
      <dgm:prSet/>
      <dgm:spPr/>
      <dgm:t>
        <a:bodyPr/>
        <a:lstStyle/>
        <a:p>
          <a:endParaRPr lang="fr-FR"/>
        </a:p>
      </dgm:t>
    </dgm:pt>
    <dgm:pt modelId="{821107F4-ACC2-493B-92B1-1FE3BAAD7411}" type="sibTrans" cxnId="{225DB7B9-F06B-4474-BFFD-E538A8154038}">
      <dgm:prSet/>
      <dgm:spPr/>
      <dgm:t>
        <a:bodyPr/>
        <a:lstStyle/>
        <a:p>
          <a:endParaRPr lang="fr-FR"/>
        </a:p>
      </dgm:t>
    </dgm:pt>
    <dgm:pt modelId="{7F9F1B0D-765D-4E31-8160-F2856378DE06}">
      <dgm:prSet/>
      <dgm:spPr/>
      <dgm:t>
        <a:bodyPr/>
        <a:lstStyle/>
        <a:p>
          <a:pPr rtl="0"/>
          <a:r>
            <a:rPr lang="fr-FR" dirty="0"/>
            <a:t>Articulation droit/gestion</a:t>
          </a:r>
        </a:p>
      </dgm:t>
    </dgm:pt>
    <dgm:pt modelId="{33389B17-FC7E-463A-8E1E-32FB421FC30D}" type="parTrans" cxnId="{1CB141E1-9A9D-4589-90EB-C5A2F7687AB9}">
      <dgm:prSet/>
      <dgm:spPr/>
      <dgm:t>
        <a:bodyPr/>
        <a:lstStyle/>
        <a:p>
          <a:endParaRPr lang="fr-FR"/>
        </a:p>
      </dgm:t>
    </dgm:pt>
    <dgm:pt modelId="{C8B15555-CC9F-47A0-A6B1-9487228A444F}" type="sibTrans" cxnId="{1CB141E1-9A9D-4589-90EB-C5A2F7687AB9}">
      <dgm:prSet/>
      <dgm:spPr/>
      <dgm:t>
        <a:bodyPr/>
        <a:lstStyle/>
        <a:p>
          <a:endParaRPr lang="fr-FR"/>
        </a:p>
      </dgm:t>
    </dgm:pt>
    <dgm:pt modelId="{4EDA8823-7B51-416E-A021-86532933FCDD}">
      <dgm:prSet/>
      <dgm:spPr/>
      <dgm:t>
        <a:bodyPr/>
        <a:lstStyle/>
        <a:p>
          <a:pPr rtl="0"/>
          <a:r>
            <a:rPr lang="fr-FR" dirty="0"/>
            <a:t>Les fondamentaux des métiers RH</a:t>
          </a:r>
        </a:p>
      </dgm:t>
    </dgm:pt>
    <dgm:pt modelId="{633BC795-CACD-490F-8A58-BA6C5ED590BB}" type="parTrans" cxnId="{7BD35F42-13B9-427D-BD88-D1E2CD3FC46A}">
      <dgm:prSet/>
      <dgm:spPr/>
      <dgm:t>
        <a:bodyPr/>
        <a:lstStyle/>
        <a:p>
          <a:endParaRPr lang="fr-FR"/>
        </a:p>
      </dgm:t>
    </dgm:pt>
    <dgm:pt modelId="{3F2E4A2C-E442-444C-BBFD-69750C67CE8F}" type="sibTrans" cxnId="{7BD35F42-13B9-427D-BD88-D1E2CD3FC46A}">
      <dgm:prSet/>
      <dgm:spPr/>
      <dgm:t>
        <a:bodyPr/>
        <a:lstStyle/>
        <a:p>
          <a:endParaRPr lang="fr-FR"/>
        </a:p>
      </dgm:t>
    </dgm:pt>
    <dgm:pt modelId="{368003D3-D845-42EB-AE88-44B399A24A27}">
      <dgm:prSet/>
      <dgm:spPr/>
      <dgm:t>
        <a:bodyPr/>
        <a:lstStyle/>
        <a:p>
          <a:pPr rtl="0"/>
          <a:r>
            <a:rPr lang="fr-FR" dirty="0"/>
            <a:t>Analyse d’expériences et d’innovations concrètes</a:t>
          </a:r>
        </a:p>
      </dgm:t>
    </dgm:pt>
    <dgm:pt modelId="{25AA9ADF-4DBC-473B-90F9-243339592473}" type="parTrans" cxnId="{F3DFBA78-E989-40DC-9A14-4360CCDCDA2A}">
      <dgm:prSet/>
      <dgm:spPr/>
      <dgm:t>
        <a:bodyPr/>
        <a:lstStyle/>
        <a:p>
          <a:endParaRPr lang="fr-FR"/>
        </a:p>
      </dgm:t>
    </dgm:pt>
    <dgm:pt modelId="{DF1165E7-89D8-494D-AD5C-E2E4ECF43B53}" type="sibTrans" cxnId="{F3DFBA78-E989-40DC-9A14-4360CCDCDA2A}">
      <dgm:prSet/>
      <dgm:spPr/>
      <dgm:t>
        <a:bodyPr/>
        <a:lstStyle/>
        <a:p>
          <a:endParaRPr lang="fr-FR"/>
        </a:p>
      </dgm:t>
    </dgm:pt>
    <dgm:pt modelId="{CF7BE858-9F3D-4D55-B282-51FB656ECC07}">
      <dgm:prSet/>
      <dgm:spPr/>
      <dgm:t>
        <a:bodyPr/>
        <a:lstStyle/>
        <a:p>
          <a:pPr rtl="0"/>
          <a:r>
            <a:rPr lang="fr-FR" dirty="0"/>
            <a:t>Développement de compétences individuelles et collectives</a:t>
          </a:r>
        </a:p>
      </dgm:t>
    </dgm:pt>
    <dgm:pt modelId="{8EDA9612-092E-4AFB-BC10-1DF531F5CBCE}" type="parTrans" cxnId="{A68BFEDC-4F47-4030-B30D-814870D2FE6C}">
      <dgm:prSet/>
      <dgm:spPr/>
      <dgm:t>
        <a:bodyPr/>
        <a:lstStyle/>
        <a:p>
          <a:endParaRPr lang="fr-FR"/>
        </a:p>
      </dgm:t>
    </dgm:pt>
    <dgm:pt modelId="{260127F0-8051-4FCF-83EC-DD4C61538B0A}" type="sibTrans" cxnId="{A68BFEDC-4F47-4030-B30D-814870D2FE6C}">
      <dgm:prSet/>
      <dgm:spPr/>
      <dgm:t>
        <a:bodyPr/>
        <a:lstStyle/>
        <a:p>
          <a:endParaRPr lang="fr-FR"/>
        </a:p>
      </dgm:t>
    </dgm:pt>
    <dgm:pt modelId="{BE7DAF20-3696-455C-88C4-CEA1590E4C04}">
      <dgm:prSet/>
      <dgm:spPr/>
      <dgm:t>
        <a:bodyPr/>
        <a:lstStyle/>
        <a:p>
          <a:pPr rtl="0"/>
          <a:r>
            <a:rPr lang="fr-FR" dirty="0"/>
            <a:t>Un mémoire de fin d’étude</a:t>
          </a:r>
        </a:p>
      </dgm:t>
    </dgm:pt>
    <dgm:pt modelId="{4901A34A-D311-460C-9792-0C52F764C52C}" type="parTrans" cxnId="{C76049B4-3CBD-40F4-A913-CAD359ABE820}">
      <dgm:prSet/>
      <dgm:spPr/>
      <dgm:t>
        <a:bodyPr/>
        <a:lstStyle/>
        <a:p>
          <a:endParaRPr lang="fr-FR"/>
        </a:p>
      </dgm:t>
    </dgm:pt>
    <dgm:pt modelId="{4F6FDCAC-E068-4C4D-9524-B72F952716FF}" type="sibTrans" cxnId="{C76049B4-3CBD-40F4-A913-CAD359ABE820}">
      <dgm:prSet/>
      <dgm:spPr/>
      <dgm:t>
        <a:bodyPr/>
        <a:lstStyle/>
        <a:p>
          <a:endParaRPr lang="fr-FR"/>
        </a:p>
      </dgm:t>
    </dgm:pt>
    <dgm:pt modelId="{D52141BB-53E3-4960-8DCD-E8D41716DC62}" type="pres">
      <dgm:prSet presAssocID="{BDF3EDA4-5CBF-49FB-8392-062F3224D88D}" presName="diagram" presStyleCnt="0">
        <dgm:presLayoutVars>
          <dgm:dir/>
          <dgm:resizeHandles val="exact"/>
        </dgm:presLayoutVars>
      </dgm:prSet>
      <dgm:spPr/>
    </dgm:pt>
    <dgm:pt modelId="{D8098DDD-B6A4-42CC-ADDC-E41C77C5DD64}" type="pres">
      <dgm:prSet presAssocID="{D38DA367-66C6-4F65-9CFD-19F0591D2661}" presName="node" presStyleLbl="node1" presStyleIdx="0" presStyleCnt="6">
        <dgm:presLayoutVars>
          <dgm:bulletEnabled val="1"/>
        </dgm:presLayoutVars>
      </dgm:prSet>
      <dgm:spPr/>
    </dgm:pt>
    <dgm:pt modelId="{EA6CC6B4-48CE-4333-944E-4CDBFC6528C3}" type="pres">
      <dgm:prSet presAssocID="{821107F4-ACC2-493B-92B1-1FE3BAAD7411}" presName="sibTrans" presStyleCnt="0"/>
      <dgm:spPr/>
    </dgm:pt>
    <dgm:pt modelId="{DB04BFCD-E5E8-4429-BB07-79D8D1E0A2D8}" type="pres">
      <dgm:prSet presAssocID="{7F9F1B0D-765D-4E31-8160-F2856378DE06}" presName="node" presStyleLbl="node1" presStyleIdx="1" presStyleCnt="6">
        <dgm:presLayoutVars>
          <dgm:bulletEnabled val="1"/>
        </dgm:presLayoutVars>
      </dgm:prSet>
      <dgm:spPr/>
    </dgm:pt>
    <dgm:pt modelId="{52AF731B-DC24-4383-BF99-BE00BEC532A8}" type="pres">
      <dgm:prSet presAssocID="{C8B15555-CC9F-47A0-A6B1-9487228A444F}" presName="sibTrans" presStyleCnt="0"/>
      <dgm:spPr/>
    </dgm:pt>
    <dgm:pt modelId="{C21E79EE-A3F9-4B6B-ADC4-65AC1DEC88F7}" type="pres">
      <dgm:prSet presAssocID="{4EDA8823-7B51-416E-A021-86532933FCDD}" presName="node" presStyleLbl="node1" presStyleIdx="2" presStyleCnt="6">
        <dgm:presLayoutVars>
          <dgm:bulletEnabled val="1"/>
        </dgm:presLayoutVars>
      </dgm:prSet>
      <dgm:spPr/>
    </dgm:pt>
    <dgm:pt modelId="{5D99B1DA-B25A-4DAF-96A3-0DCE192C987B}" type="pres">
      <dgm:prSet presAssocID="{3F2E4A2C-E442-444C-BBFD-69750C67CE8F}" presName="sibTrans" presStyleCnt="0"/>
      <dgm:spPr/>
    </dgm:pt>
    <dgm:pt modelId="{CCF0CE96-CA81-496F-A830-BEB11819B7A0}" type="pres">
      <dgm:prSet presAssocID="{368003D3-D845-42EB-AE88-44B399A24A27}" presName="node" presStyleLbl="node1" presStyleIdx="3" presStyleCnt="6">
        <dgm:presLayoutVars>
          <dgm:bulletEnabled val="1"/>
        </dgm:presLayoutVars>
      </dgm:prSet>
      <dgm:spPr/>
    </dgm:pt>
    <dgm:pt modelId="{30685E72-ED8C-4831-832A-051C47691F79}" type="pres">
      <dgm:prSet presAssocID="{DF1165E7-89D8-494D-AD5C-E2E4ECF43B53}" presName="sibTrans" presStyleCnt="0"/>
      <dgm:spPr/>
    </dgm:pt>
    <dgm:pt modelId="{07BA8E9C-E211-4ADA-BE0C-D6D48F232E58}" type="pres">
      <dgm:prSet presAssocID="{CF7BE858-9F3D-4D55-B282-51FB656ECC07}" presName="node" presStyleLbl="node1" presStyleIdx="4" presStyleCnt="6" custLinFactNeighborX="1762" custLinFactNeighborY="65">
        <dgm:presLayoutVars>
          <dgm:bulletEnabled val="1"/>
        </dgm:presLayoutVars>
      </dgm:prSet>
      <dgm:spPr/>
    </dgm:pt>
    <dgm:pt modelId="{9253E1B1-D51E-4190-9DE4-AE2F548AEA41}" type="pres">
      <dgm:prSet presAssocID="{260127F0-8051-4FCF-83EC-DD4C61538B0A}" presName="sibTrans" presStyleCnt="0"/>
      <dgm:spPr/>
    </dgm:pt>
    <dgm:pt modelId="{A6E0942A-FF71-4025-B02A-0039DB14EAEE}" type="pres">
      <dgm:prSet presAssocID="{BE7DAF20-3696-455C-88C4-CEA1590E4C04}" presName="node" presStyleLbl="node1" presStyleIdx="5" presStyleCnt="6">
        <dgm:presLayoutVars>
          <dgm:bulletEnabled val="1"/>
        </dgm:presLayoutVars>
      </dgm:prSet>
      <dgm:spPr/>
    </dgm:pt>
  </dgm:ptLst>
  <dgm:cxnLst>
    <dgm:cxn modelId="{5533F00B-C099-4EC2-81EB-12C1C40A79E6}" type="presOf" srcId="{CF7BE858-9F3D-4D55-B282-51FB656ECC07}" destId="{07BA8E9C-E211-4ADA-BE0C-D6D48F232E58}" srcOrd="0" destOrd="0" presId="urn:microsoft.com/office/officeart/2005/8/layout/default"/>
    <dgm:cxn modelId="{3FD89BFE-2B51-4ED2-B410-45A6730B3013}" type="presOf" srcId="{4EDA8823-7B51-416E-A021-86532933FCDD}" destId="{C21E79EE-A3F9-4B6B-ADC4-65AC1DEC88F7}" srcOrd="0" destOrd="0" presId="urn:microsoft.com/office/officeart/2005/8/layout/default"/>
    <dgm:cxn modelId="{225DB7B9-F06B-4474-BFFD-E538A8154038}" srcId="{BDF3EDA4-5CBF-49FB-8392-062F3224D88D}" destId="{D38DA367-66C6-4F65-9CFD-19F0591D2661}" srcOrd="0" destOrd="0" parTransId="{97405D46-116B-453F-BE59-B60E2CA00CFB}" sibTransId="{821107F4-ACC2-493B-92B1-1FE3BAAD7411}"/>
    <dgm:cxn modelId="{A68BFEDC-4F47-4030-B30D-814870D2FE6C}" srcId="{BDF3EDA4-5CBF-49FB-8392-062F3224D88D}" destId="{CF7BE858-9F3D-4D55-B282-51FB656ECC07}" srcOrd="4" destOrd="0" parTransId="{8EDA9612-092E-4AFB-BC10-1DF531F5CBCE}" sibTransId="{260127F0-8051-4FCF-83EC-DD4C61538B0A}"/>
    <dgm:cxn modelId="{1CB141E1-9A9D-4589-90EB-C5A2F7687AB9}" srcId="{BDF3EDA4-5CBF-49FB-8392-062F3224D88D}" destId="{7F9F1B0D-765D-4E31-8160-F2856378DE06}" srcOrd="1" destOrd="0" parTransId="{33389B17-FC7E-463A-8E1E-32FB421FC30D}" sibTransId="{C8B15555-CC9F-47A0-A6B1-9487228A444F}"/>
    <dgm:cxn modelId="{BEC28C0C-FE8A-4079-9CA6-0F983E5A995F}" type="presOf" srcId="{368003D3-D845-42EB-AE88-44B399A24A27}" destId="{CCF0CE96-CA81-496F-A830-BEB11819B7A0}" srcOrd="0" destOrd="0" presId="urn:microsoft.com/office/officeart/2005/8/layout/default"/>
    <dgm:cxn modelId="{F3DFBA78-E989-40DC-9A14-4360CCDCDA2A}" srcId="{BDF3EDA4-5CBF-49FB-8392-062F3224D88D}" destId="{368003D3-D845-42EB-AE88-44B399A24A27}" srcOrd="3" destOrd="0" parTransId="{25AA9ADF-4DBC-473B-90F9-243339592473}" sibTransId="{DF1165E7-89D8-494D-AD5C-E2E4ECF43B53}"/>
    <dgm:cxn modelId="{C76049B4-3CBD-40F4-A913-CAD359ABE820}" srcId="{BDF3EDA4-5CBF-49FB-8392-062F3224D88D}" destId="{BE7DAF20-3696-455C-88C4-CEA1590E4C04}" srcOrd="5" destOrd="0" parTransId="{4901A34A-D311-460C-9792-0C52F764C52C}" sibTransId="{4F6FDCAC-E068-4C4D-9524-B72F952716FF}"/>
    <dgm:cxn modelId="{50595085-AF05-47E8-BE00-206985BFC7DA}" type="presOf" srcId="{BE7DAF20-3696-455C-88C4-CEA1590E4C04}" destId="{A6E0942A-FF71-4025-B02A-0039DB14EAEE}" srcOrd="0" destOrd="0" presId="urn:microsoft.com/office/officeart/2005/8/layout/default"/>
    <dgm:cxn modelId="{0CF21367-4316-4311-BB47-9F9CF61CF279}" type="presOf" srcId="{7F9F1B0D-765D-4E31-8160-F2856378DE06}" destId="{DB04BFCD-E5E8-4429-BB07-79D8D1E0A2D8}" srcOrd="0" destOrd="0" presId="urn:microsoft.com/office/officeart/2005/8/layout/default"/>
    <dgm:cxn modelId="{7BD35F42-13B9-427D-BD88-D1E2CD3FC46A}" srcId="{BDF3EDA4-5CBF-49FB-8392-062F3224D88D}" destId="{4EDA8823-7B51-416E-A021-86532933FCDD}" srcOrd="2" destOrd="0" parTransId="{633BC795-CACD-490F-8A58-BA6C5ED590BB}" sibTransId="{3F2E4A2C-E442-444C-BBFD-69750C67CE8F}"/>
    <dgm:cxn modelId="{E03A2ADD-9971-4D32-BA14-6972711EED47}" type="presOf" srcId="{BDF3EDA4-5CBF-49FB-8392-062F3224D88D}" destId="{D52141BB-53E3-4960-8DCD-E8D41716DC62}" srcOrd="0" destOrd="0" presId="urn:microsoft.com/office/officeart/2005/8/layout/default"/>
    <dgm:cxn modelId="{843DFB15-E478-492C-B8F1-74132EE50807}" type="presOf" srcId="{D38DA367-66C6-4F65-9CFD-19F0591D2661}" destId="{D8098DDD-B6A4-42CC-ADDC-E41C77C5DD64}" srcOrd="0" destOrd="0" presId="urn:microsoft.com/office/officeart/2005/8/layout/default"/>
    <dgm:cxn modelId="{9AE8C63D-070F-4329-96D5-87139C9BB30C}" type="presParOf" srcId="{D52141BB-53E3-4960-8DCD-E8D41716DC62}" destId="{D8098DDD-B6A4-42CC-ADDC-E41C77C5DD64}" srcOrd="0" destOrd="0" presId="urn:microsoft.com/office/officeart/2005/8/layout/default"/>
    <dgm:cxn modelId="{202B2BAB-493B-4D4F-AEF5-D6AA1F0E21A3}" type="presParOf" srcId="{D52141BB-53E3-4960-8DCD-E8D41716DC62}" destId="{EA6CC6B4-48CE-4333-944E-4CDBFC6528C3}" srcOrd="1" destOrd="0" presId="urn:microsoft.com/office/officeart/2005/8/layout/default"/>
    <dgm:cxn modelId="{316555CE-9770-4BF6-9295-DE97409CF126}" type="presParOf" srcId="{D52141BB-53E3-4960-8DCD-E8D41716DC62}" destId="{DB04BFCD-E5E8-4429-BB07-79D8D1E0A2D8}" srcOrd="2" destOrd="0" presId="urn:microsoft.com/office/officeart/2005/8/layout/default"/>
    <dgm:cxn modelId="{CAEB48BD-2E53-4452-BBC6-B04786052CD2}" type="presParOf" srcId="{D52141BB-53E3-4960-8DCD-E8D41716DC62}" destId="{52AF731B-DC24-4383-BF99-BE00BEC532A8}" srcOrd="3" destOrd="0" presId="urn:microsoft.com/office/officeart/2005/8/layout/default"/>
    <dgm:cxn modelId="{5299C2B4-BE42-40F2-93A0-0D1D7749A0A7}" type="presParOf" srcId="{D52141BB-53E3-4960-8DCD-E8D41716DC62}" destId="{C21E79EE-A3F9-4B6B-ADC4-65AC1DEC88F7}" srcOrd="4" destOrd="0" presId="urn:microsoft.com/office/officeart/2005/8/layout/default"/>
    <dgm:cxn modelId="{46B845C7-9C0B-4BCE-9A44-431D40DEC25E}" type="presParOf" srcId="{D52141BB-53E3-4960-8DCD-E8D41716DC62}" destId="{5D99B1DA-B25A-4DAF-96A3-0DCE192C987B}" srcOrd="5" destOrd="0" presId="urn:microsoft.com/office/officeart/2005/8/layout/default"/>
    <dgm:cxn modelId="{A10BC652-D75A-411C-AA05-F9959556A8E5}" type="presParOf" srcId="{D52141BB-53E3-4960-8DCD-E8D41716DC62}" destId="{CCF0CE96-CA81-496F-A830-BEB11819B7A0}" srcOrd="6" destOrd="0" presId="urn:microsoft.com/office/officeart/2005/8/layout/default"/>
    <dgm:cxn modelId="{E90EF9E6-CB60-47FB-A072-94251462528D}" type="presParOf" srcId="{D52141BB-53E3-4960-8DCD-E8D41716DC62}" destId="{30685E72-ED8C-4831-832A-051C47691F79}" srcOrd="7" destOrd="0" presId="urn:microsoft.com/office/officeart/2005/8/layout/default"/>
    <dgm:cxn modelId="{6DE472C2-FB5D-4588-A07E-A1DD798E639B}" type="presParOf" srcId="{D52141BB-53E3-4960-8DCD-E8D41716DC62}" destId="{07BA8E9C-E211-4ADA-BE0C-D6D48F232E58}" srcOrd="8" destOrd="0" presId="urn:microsoft.com/office/officeart/2005/8/layout/default"/>
    <dgm:cxn modelId="{D2F7152A-1AB1-465F-AC06-F51AC6DDBF83}" type="presParOf" srcId="{D52141BB-53E3-4960-8DCD-E8D41716DC62}" destId="{9253E1B1-D51E-4190-9DE4-AE2F548AEA41}" srcOrd="9" destOrd="0" presId="urn:microsoft.com/office/officeart/2005/8/layout/default"/>
    <dgm:cxn modelId="{0DC8253E-41A8-411F-974C-E7795D7F5402}" type="presParOf" srcId="{D52141BB-53E3-4960-8DCD-E8D41716DC62}" destId="{A6E0942A-FF71-4025-B02A-0039DB14EAEE}" srcOrd="10" destOrd="0" presId="urn:microsoft.com/office/officeart/2005/8/layout/default"/>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EF0780-8B9C-451F-ACDA-E0CEEFEF2872}"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fr-FR"/>
        </a:p>
      </dgm:t>
    </dgm:pt>
    <dgm:pt modelId="{CC68B3E8-B8DB-41CD-901E-082D661F3DA8}">
      <dgm:prSet/>
      <dgm:spPr/>
      <dgm:t>
        <a:bodyPr/>
        <a:lstStyle/>
        <a:p>
          <a:pPr rtl="0"/>
          <a:r>
            <a:rPr lang="fr-FR" dirty="0"/>
            <a:t>Une adaptation aux professionnels en nombre d’heures</a:t>
          </a:r>
        </a:p>
      </dgm:t>
    </dgm:pt>
    <dgm:pt modelId="{9F2C93D7-42A6-4419-A2DC-9E669A338BBA}" type="parTrans" cxnId="{ED6F64BF-CC82-40DA-8CB8-8B774E1A901E}">
      <dgm:prSet/>
      <dgm:spPr/>
      <dgm:t>
        <a:bodyPr/>
        <a:lstStyle/>
        <a:p>
          <a:endParaRPr lang="fr-FR"/>
        </a:p>
      </dgm:t>
    </dgm:pt>
    <dgm:pt modelId="{105D54F9-68D6-48FB-AE0A-1BA003AE4584}" type="sibTrans" cxnId="{ED6F64BF-CC82-40DA-8CB8-8B774E1A901E}">
      <dgm:prSet/>
      <dgm:spPr/>
      <dgm:t>
        <a:bodyPr/>
        <a:lstStyle/>
        <a:p>
          <a:endParaRPr lang="fr-FR"/>
        </a:p>
      </dgm:t>
    </dgm:pt>
    <dgm:pt modelId="{D843B42B-47E1-4A58-8283-6A6EAA3DE31A}">
      <dgm:prSet/>
      <dgm:spPr/>
      <dgm:t>
        <a:bodyPr/>
        <a:lstStyle/>
        <a:p>
          <a:pPr rtl="0"/>
          <a:r>
            <a:rPr lang="fr-FR" dirty="0"/>
            <a:t>Un projet de classe avec </a:t>
          </a:r>
          <a:r>
            <a:rPr lang="fr-FR" dirty="0" err="1"/>
            <a:t>learning</a:t>
          </a:r>
          <a:r>
            <a:rPr lang="fr-FR" dirty="0"/>
            <a:t> </a:t>
          </a:r>
          <a:r>
            <a:rPr lang="fr-FR" dirty="0" err="1"/>
            <a:t>expedition</a:t>
          </a:r>
          <a:r>
            <a:rPr lang="fr-FR" dirty="0"/>
            <a:t> et résolution d’une problématique d’entreprise</a:t>
          </a:r>
        </a:p>
      </dgm:t>
    </dgm:pt>
    <dgm:pt modelId="{01039E63-D877-4466-B1B6-EC77B49D3B77}" type="parTrans" cxnId="{0D77C2C7-AEF7-4B16-8E73-237D14A99B1B}">
      <dgm:prSet/>
      <dgm:spPr/>
      <dgm:t>
        <a:bodyPr/>
        <a:lstStyle/>
        <a:p>
          <a:endParaRPr lang="fr-FR"/>
        </a:p>
      </dgm:t>
    </dgm:pt>
    <dgm:pt modelId="{0C5FBC0C-414C-4D30-9FE0-DADB035008A1}" type="sibTrans" cxnId="{0D77C2C7-AEF7-4B16-8E73-237D14A99B1B}">
      <dgm:prSet/>
      <dgm:spPr/>
      <dgm:t>
        <a:bodyPr/>
        <a:lstStyle/>
        <a:p>
          <a:endParaRPr lang="fr-FR"/>
        </a:p>
      </dgm:t>
    </dgm:pt>
    <dgm:pt modelId="{794282A3-6F28-4FE7-A047-17F240B82D75}">
      <dgm:prSet/>
      <dgm:spPr/>
      <dgm:t>
        <a:bodyPr/>
        <a:lstStyle/>
        <a:p>
          <a:pPr rtl="0"/>
          <a:r>
            <a:rPr lang="fr-FR" dirty="0"/>
            <a:t>Un fonctionnement avec site internet dédié, outils </a:t>
          </a:r>
          <a:r>
            <a:rPr lang="fr-FR" dirty="0" err="1"/>
            <a:t>google</a:t>
          </a:r>
          <a:r>
            <a:rPr lang="fr-FR" dirty="0"/>
            <a:t> et digital</a:t>
          </a:r>
        </a:p>
      </dgm:t>
    </dgm:pt>
    <dgm:pt modelId="{FC26869B-C62D-426B-B99E-D0D300B6E38B}" type="parTrans" cxnId="{694C53A0-B463-4AF6-818D-F3A4978002B2}">
      <dgm:prSet/>
      <dgm:spPr/>
      <dgm:t>
        <a:bodyPr/>
        <a:lstStyle/>
        <a:p>
          <a:endParaRPr lang="fr-FR"/>
        </a:p>
      </dgm:t>
    </dgm:pt>
    <dgm:pt modelId="{562E5744-1351-4943-ACDA-40F0F57EEEBB}" type="sibTrans" cxnId="{694C53A0-B463-4AF6-818D-F3A4978002B2}">
      <dgm:prSet/>
      <dgm:spPr/>
      <dgm:t>
        <a:bodyPr/>
        <a:lstStyle/>
        <a:p>
          <a:endParaRPr lang="fr-FR"/>
        </a:p>
      </dgm:t>
    </dgm:pt>
    <dgm:pt modelId="{9A11DA33-F3D9-48DF-AF48-CC60F4A9A25E}">
      <dgm:prSet/>
      <dgm:spPr/>
      <dgm:t>
        <a:bodyPr/>
        <a:lstStyle/>
        <a:p>
          <a:pPr rtl="0"/>
          <a:r>
            <a:rPr lang="fr-FR"/>
            <a:t>Un </a:t>
          </a:r>
          <a:r>
            <a:rPr lang="fr-FR" dirty="0"/>
            <a:t>mémoire de spécialité réalisé en groupe de 4/5</a:t>
          </a:r>
        </a:p>
      </dgm:t>
    </dgm:pt>
    <dgm:pt modelId="{985EA0A6-C816-4B9F-8B0F-6F3EEFCEB2E7}" type="parTrans" cxnId="{5F212D28-5535-4AF6-B5E9-14D5A6273D55}">
      <dgm:prSet/>
      <dgm:spPr/>
      <dgm:t>
        <a:bodyPr/>
        <a:lstStyle/>
        <a:p>
          <a:endParaRPr lang="fr-FR"/>
        </a:p>
      </dgm:t>
    </dgm:pt>
    <dgm:pt modelId="{6C892124-CE29-4282-94E8-7496AE36D627}" type="sibTrans" cxnId="{5F212D28-5535-4AF6-B5E9-14D5A6273D55}">
      <dgm:prSet/>
      <dgm:spPr/>
      <dgm:t>
        <a:bodyPr/>
        <a:lstStyle/>
        <a:p>
          <a:endParaRPr lang="fr-FR"/>
        </a:p>
      </dgm:t>
    </dgm:pt>
    <dgm:pt modelId="{2F42C3C8-B5F2-4D02-B133-0806B0655774}" type="pres">
      <dgm:prSet presAssocID="{13EF0780-8B9C-451F-ACDA-E0CEEFEF2872}" presName="diagram" presStyleCnt="0">
        <dgm:presLayoutVars>
          <dgm:dir/>
          <dgm:resizeHandles val="exact"/>
        </dgm:presLayoutVars>
      </dgm:prSet>
      <dgm:spPr/>
    </dgm:pt>
    <dgm:pt modelId="{A328B4F9-5474-4989-9C62-9F0C92FF9D6E}" type="pres">
      <dgm:prSet presAssocID="{CC68B3E8-B8DB-41CD-901E-082D661F3DA8}" presName="node" presStyleLbl="node1" presStyleIdx="0" presStyleCnt="4" custLinFactNeighborX="2448" custLinFactNeighborY="-111">
        <dgm:presLayoutVars>
          <dgm:bulletEnabled val="1"/>
        </dgm:presLayoutVars>
      </dgm:prSet>
      <dgm:spPr/>
    </dgm:pt>
    <dgm:pt modelId="{3BDDFC7B-7FFC-4D60-B43A-48E10BEA7736}" type="pres">
      <dgm:prSet presAssocID="{105D54F9-68D6-48FB-AE0A-1BA003AE4584}" presName="sibTrans" presStyleCnt="0"/>
      <dgm:spPr/>
    </dgm:pt>
    <dgm:pt modelId="{39246C92-BF26-4025-92BF-6E2CA3ED95E3}" type="pres">
      <dgm:prSet presAssocID="{9A11DA33-F3D9-48DF-AF48-CC60F4A9A25E}" presName="node" presStyleLbl="node1" presStyleIdx="1" presStyleCnt="4">
        <dgm:presLayoutVars>
          <dgm:bulletEnabled val="1"/>
        </dgm:presLayoutVars>
      </dgm:prSet>
      <dgm:spPr/>
    </dgm:pt>
    <dgm:pt modelId="{8BF6AAD1-2837-407B-8307-5E0A60910ED7}" type="pres">
      <dgm:prSet presAssocID="{6C892124-CE29-4282-94E8-7496AE36D627}" presName="sibTrans" presStyleCnt="0"/>
      <dgm:spPr/>
    </dgm:pt>
    <dgm:pt modelId="{0AF1AC8B-3F65-4F52-8084-5B0BAE9FC01F}" type="pres">
      <dgm:prSet presAssocID="{D843B42B-47E1-4A58-8283-6A6EAA3DE31A}" presName="node" presStyleLbl="node1" presStyleIdx="2" presStyleCnt="4">
        <dgm:presLayoutVars>
          <dgm:bulletEnabled val="1"/>
        </dgm:presLayoutVars>
      </dgm:prSet>
      <dgm:spPr/>
    </dgm:pt>
    <dgm:pt modelId="{759DCB5B-0E69-4384-97C1-3A7D6F3234EF}" type="pres">
      <dgm:prSet presAssocID="{0C5FBC0C-414C-4D30-9FE0-DADB035008A1}" presName="sibTrans" presStyleCnt="0"/>
      <dgm:spPr/>
    </dgm:pt>
    <dgm:pt modelId="{8FD3C9EC-26BD-4BBA-BFB8-5033F31FB7CC}" type="pres">
      <dgm:prSet presAssocID="{794282A3-6F28-4FE7-A047-17F240B82D75}" presName="node" presStyleLbl="node1" presStyleIdx="3" presStyleCnt="4">
        <dgm:presLayoutVars>
          <dgm:bulletEnabled val="1"/>
        </dgm:presLayoutVars>
      </dgm:prSet>
      <dgm:spPr/>
    </dgm:pt>
  </dgm:ptLst>
  <dgm:cxnLst>
    <dgm:cxn modelId="{693A6B04-1107-4D53-BFF2-316204EA43D4}" type="presOf" srcId="{9A11DA33-F3D9-48DF-AF48-CC60F4A9A25E}" destId="{39246C92-BF26-4025-92BF-6E2CA3ED95E3}" srcOrd="0" destOrd="0" presId="urn:microsoft.com/office/officeart/2005/8/layout/default"/>
    <dgm:cxn modelId="{694C53A0-B463-4AF6-818D-F3A4978002B2}" srcId="{13EF0780-8B9C-451F-ACDA-E0CEEFEF2872}" destId="{794282A3-6F28-4FE7-A047-17F240B82D75}" srcOrd="3" destOrd="0" parTransId="{FC26869B-C62D-426B-B99E-D0D300B6E38B}" sibTransId="{562E5744-1351-4943-ACDA-40F0F57EEEBB}"/>
    <dgm:cxn modelId="{299C93FD-E800-46F4-B86F-B6F2C150E924}" type="presOf" srcId="{D843B42B-47E1-4A58-8283-6A6EAA3DE31A}" destId="{0AF1AC8B-3F65-4F52-8084-5B0BAE9FC01F}" srcOrd="0" destOrd="0" presId="urn:microsoft.com/office/officeart/2005/8/layout/default"/>
    <dgm:cxn modelId="{ED6F64BF-CC82-40DA-8CB8-8B774E1A901E}" srcId="{13EF0780-8B9C-451F-ACDA-E0CEEFEF2872}" destId="{CC68B3E8-B8DB-41CD-901E-082D661F3DA8}" srcOrd="0" destOrd="0" parTransId="{9F2C93D7-42A6-4419-A2DC-9E669A338BBA}" sibTransId="{105D54F9-68D6-48FB-AE0A-1BA003AE4584}"/>
    <dgm:cxn modelId="{5F212D28-5535-4AF6-B5E9-14D5A6273D55}" srcId="{13EF0780-8B9C-451F-ACDA-E0CEEFEF2872}" destId="{9A11DA33-F3D9-48DF-AF48-CC60F4A9A25E}" srcOrd="1" destOrd="0" parTransId="{985EA0A6-C816-4B9F-8B0F-6F3EEFCEB2E7}" sibTransId="{6C892124-CE29-4282-94E8-7496AE36D627}"/>
    <dgm:cxn modelId="{6DD80DA0-0ED0-49C9-BF83-9A21D482A252}" type="presOf" srcId="{CC68B3E8-B8DB-41CD-901E-082D661F3DA8}" destId="{A328B4F9-5474-4989-9C62-9F0C92FF9D6E}" srcOrd="0" destOrd="0" presId="urn:microsoft.com/office/officeart/2005/8/layout/default"/>
    <dgm:cxn modelId="{9E4B57CF-E028-45D7-9D11-FD808A6B6BCB}" type="presOf" srcId="{13EF0780-8B9C-451F-ACDA-E0CEEFEF2872}" destId="{2F42C3C8-B5F2-4D02-B133-0806B0655774}" srcOrd="0" destOrd="0" presId="urn:microsoft.com/office/officeart/2005/8/layout/default"/>
    <dgm:cxn modelId="{523D918C-9B7C-4CC5-9E91-4BA464D8A8D6}" type="presOf" srcId="{794282A3-6F28-4FE7-A047-17F240B82D75}" destId="{8FD3C9EC-26BD-4BBA-BFB8-5033F31FB7CC}" srcOrd="0" destOrd="0" presId="urn:microsoft.com/office/officeart/2005/8/layout/default"/>
    <dgm:cxn modelId="{0D77C2C7-AEF7-4B16-8E73-237D14A99B1B}" srcId="{13EF0780-8B9C-451F-ACDA-E0CEEFEF2872}" destId="{D843B42B-47E1-4A58-8283-6A6EAA3DE31A}" srcOrd="2" destOrd="0" parTransId="{01039E63-D877-4466-B1B6-EC77B49D3B77}" sibTransId="{0C5FBC0C-414C-4D30-9FE0-DADB035008A1}"/>
    <dgm:cxn modelId="{1F35DAE7-1808-492B-92AD-85CAC825EAC0}" type="presParOf" srcId="{2F42C3C8-B5F2-4D02-B133-0806B0655774}" destId="{A328B4F9-5474-4989-9C62-9F0C92FF9D6E}" srcOrd="0" destOrd="0" presId="urn:microsoft.com/office/officeart/2005/8/layout/default"/>
    <dgm:cxn modelId="{262359D5-DBA7-4CD0-97F2-458FB3E0CB2D}" type="presParOf" srcId="{2F42C3C8-B5F2-4D02-B133-0806B0655774}" destId="{3BDDFC7B-7FFC-4D60-B43A-48E10BEA7736}" srcOrd="1" destOrd="0" presId="urn:microsoft.com/office/officeart/2005/8/layout/default"/>
    <dgm:cxn modelId="{C5B846E5-AABA-4CE1-985E-F7AE7B6AD579}" type="presParOf" srcId="{2F42C3C8-B5F2-4D02-B133-0806B0655774}" destId="{39246C92-BF26-4025-92BF-6E2CA3ED95E3}" srcOrd="2" destOrd="0" presId="urn:microsoft.com/office/officeart/2005/8/layout/default"/>
    <dgm:cxn modelId="{B698B6AA-D643-4D90-85A5-426E26D8C85D}" type="presParOf" srcId="{2F42C3C8-B5F2-4D02-B133-0806B0655774}" destId="{8BF6AAD1-2837-407B-8307-5E0A60910ED7}" srcOrd="3" destOrd="0" presId="urn:microsoft.com/office/officeart/2005/8/layout/default"/>
    <dgm:cxn modelId="{5FE56B49-DF73-4BC9-B607-37276897A6E6}" type="presParOf" srcId="{2F42C3C8-B5F2-4D02-B133-0806B0655774}" destId="{0AF1AC8B-3F65-4F52-8084-5B0BAE9FC01F}" srcOrd="4" destOrd="0" presId="urn:microsoft.com/office/officeart/2005/8/layout/default"/>
    <dgm:cxn modelId="{DDD8054A-B24E-4F89-9491-56D5A38EE8E4}" type="presParOf" srcId="{2F42C3C8-B5F2-4D02-B133-0806B0655774}" destId="{759DCB5B-0E69-4384-97C1-3A7D6F3234EF}" srcOrd="5" destOrd="0" presId="urn:microsoft.com/office/officeart/2005/8/layout/default"/>
    <dgm:cxn modelId="{0AB6A4EB-5F6A-4A1F-947C-2D6B1DCE7389}" type="presParOf" srcId="{2F42C3C8-B5F2-4D02-B133-0806B0655774}" destId="{8FD3C9EC-26BD-4BBA-BFB8-5033F31FB7CC}" srcOrd="6" destOrd="0" presId="urn:microsoft.com/office/officeart/2005/8/layout/defaul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266CCB-CE91-46FD-B5B6-3E9826FCEF8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FAB3E87D-318A-4AE2-A2FB-9B358E3615C8}">
      <dgm:prSet/>
      <dgm:spPr/>
      <dgm:t>
        <a:bodyPr/>
        <a:lstStyle/>
        <a:p>
          <a:pPr rtl="0"/>
          <a:r>
            <a:rPr lang="fr-FR"/>
            <a:t>Communication sur les réseaux sociaux (WhatsApp, Twitter, LinkedIn) </a:t>
          </a:r>
        </a:p>
      </dgm:t>
    </dgm:pt>
    <dgm:pt modelId="{E26EA7AC-7E89-4E24-8E23-9AE4AC478062}" type="parTrans" cxnId="{0F4CDE16-38FC-4828-883E-255091A7BBBD}">
      <dgm:prSet/>
      <dgm:spPr/>
      <dgm:t>
        <a:bodyPr/>
        <a:lstStyle/>
        <a:p>
          <a:endParaRPr lang="fr-FR"/>
        </a:p>
      </dgm:t>
    </dgm:pt>
    <dgm:pt modelId="{58642DD9-82A8-4492-A809-97A44C19EFBD}" type="sibTrans" cxnId="{0F4CDE16-38FC-4828-883E-255091A7BBBD}">
      <dgm:prSet/>
      <dgm:spPr/>
      <dgm:t>
        <a:bodyPr/>
        <a:lstStyle/>
        <a:p>
          <a:endParaRPr lang="fr-FR"/>
        </a:p>
      </dgm:t>
    </dgm:pt>
    <dgm:pt modelId="{A74305DA-2470-461C-9EB8-7AA2BF12C531}">
      <dgm:prSet/>
      <dgm:spPr/>
      <dgm:t>
        <a:bodyPr/>
        <a:lstStyle/>
        <a:p>
          <a:pPr rtl="0"/>
          <a:r>
            <a:rPr lang="fr-FR" dirty="0"/>
            <a:t>2 délégués par groupe chargés de la communication entre le groupe et l’équipe pédagogique</a:t>
          </a:r>
        </a:p>
      </dgm:t>
    </dgm:pt>
    <dgm:pt modelId="{29FF67DE-2754-4992-9900-909F100E0F7B}" type="parTrans" cxnId="{A9101C6E-580A-4CDF-81C2-D0BFF0F1AB72}">
      <dgm:prSet/>
      <dgm:spPr/>
      <dgm:t>
        <a:bodyPr/>
        <a:lstStyle/>
        <a:p>
          <a:endParaRPr lang="fr-FR"/>
        </a:p>
      </dgm:t>
    </dgm:pt>
    <dgm:pt modelId="{336FE215-77AC-4376-8066-8D345F3B25B9}" type="sibTrans" cxnId="{A9101C6E-580A-4CDF-81C2-D0BFF0F1AB72}">
      <dgm:prSet/>
      <dgm:spPr/>
      <dgm:t>
        <a:bodyPr/>
        <a:lstStyle/>
        <a:p>
          <a:endParaRPr lang="fr-FR"/>
        </a:p>
      </dgm:t>
    </dgm:pt>
    <dgm:pt modelId="{306591F7-79EA-4D6C-A0C2-1E5934874E5E}">
      <dgm:prSet/>
      <dgm:spPr/>
      <dgm:t>
        <a:bodyPr/>
        <a:lstStyle/>
        <a:p>
          <a:pPr rtl="0"/>
          <a:r>
            <a:rPr lang="fr-FR" dirty="0"/>
            <a:t>Travaux de groupe https://youtu.be/GNRlVCoLG7A</a:t>
          </a:r>
        </a:p>
      </dgm:t>
    </dgm:pt>
    <dgm:pt modelId="{7EE91795-68C5-4358-A4EA-ED1AEA3647D6}" type="parTrans" cxnId="{7F01E88F-8F06-4505-8BE3-13C61448DDA4}">
      <dgm:prSet/>
      <dgm:spPr/>
      <dgm:t>
        <a:bodyPr/>
        <a:lstStyle/>
        <a:p>
          <a:endParaRPr lang="fr-FR"/>
        </a:p>
      </dgm:t>
    </dgm:pt>
    <dgm:pt modelId="{E8FFED23-B445-44B9-AF52-7F12F7529DA0}" type="sibTrans" cxnId="{7F01E88F-8F06-4505-8BE3-13C61448DDA4}">
      <dgm:prSet/>
      <dgm:spPr/>
      <dgm:t>
        <a:bodyPr/>
        <a:lstStyle/>
        <a:p>
          <a:endParaRPr lang="fr-FR"/>
        </a:p>
      </dgm:t>
    </dgm:pt>
    <dgm:pt modelId="{230F3E1C-653E-416C-A37F-D490C5BE14B0}" type="pres">
      <dgm:prSet presAssocID="{22266CCB-CE91-46FD-B5B6-3E9826FCEF85}" presName="diagram" presStyleCnt="0">
        <dgm:presLayoutVars>
          <dgm:dir/>
          <dgm:resizeHandles val="exact"/>
        </dgm:presLayoutVars>
      </dgm:prSet>
      <dgm:spPr/>
    </dgm:pt>
    <dgm:pt modelId="{2465A546-CAF5-4786-8EB3-9C0D4F8BE5C3}" type="pres">
      <dgm:prSet presAssocID="{FAB3E87D-318A-4AE2-A2FB-9B358E3615C8}" presName="node" presStyleLbl="node1" presStyleIdx="0" presStyleCnt="3">
        <dgm:presLayoutVars>
          <dgm:bulletEnabled val="1"/>
        </dgm:presLayoutVars>
      </dgm:prSet>
      <dgm:spPr/>
    </dgm:pt>
    <dgm:pt modelId="{66BB7F7F-26AD-4227-B24D-682FD0EAE87D}" type="pres">
      <dgm:prSet presAssocID="{58642DD9-82A8-4492-A809-97A44C19EFBD}" presName="sibTrans" presStyleCnt="0"/>
      <dgm:spPr/>
    </dgm:pt>
    <dgm:pt modelId="{445C9A51-52BD-4DF6-B22A-6EFC557EDADF}" type="pres">
      <dgm:prSet presAssocID="{A74305DA-2470-461C-9EB8-7AA2BF12C531}" presName="node" presStyleLbl="node1" presStyleIdx="1" presStyleCnt="3">
        <dgm:presLayoutVars>
          <dgm:bulletEnabled val="1"/>
        </dgm:presLayoutVars>
      </dgm:prSet>
      <dgm:spPr/>
    </dgm:pt>
    <dgm:pt modelId="{9A250E87-7D25-4B87-B3E0-0EC619FC3C7A}" type="pres">
      <dgm:prSet presAssocID="{336FE215-77AC-4376-8066-8D345F3B25B9}" presName="sibTrans" presStyleCnt="0"/>
      <dgm:spPr/>
    </dgm:pt>
    <dgm:pt modelId="{DD7855F8-A9CC-4B27-8CB5-7B67508B71CF}" type="pres">
      <dgm:prSet presAssocID="{306591F7-79EA-4D6C-A0C2-1E5934874E5E}" presName="node" presStyleLbl="node1" presStyleIdx="2" presStyleCnt="3">
        <dgm:presLayoutVars>
          <dgm:bulletEnabled val="1"/>
        </dgm:presLayoutVars>
      </dgm:prSet>
      <dgm:spPr/>
    </dgm:pt>
  </dgm:ptLst>
  <dgm:cxnLst>
    <dgm:cxn modelId="{FD3BCA12-9A19-41E5-B78F-78D67CC1D7D1}" type="presOf" srcId="{22266CCB-CE91-46FD-B5B6-3E9826FCEF85}" destId="{230F3E1C-653E-416C-A37F-D490C5BE14B0}" srcOrd="0" destOrd="0" presId="urn:microsoft.com/office/officeart/2005/8/layout/default"/>
    <dgm:cxn modelId="{28779844-F85E-4C13-94BD-7B2474F3B10F}" type="presOf" srcId="{306591F7-79EA-4D6C-A0C2-1E5934874E5E}" destId="{DD7855F8-A9CC-4B27-8CB5-7B67508B71CF}" srcOrd="0" destOrd="0" presId="urn:microsoft.com/office/officeart/2005/8/layout/default"/>
    <dgm:cxn modelId="{A9101C6E-580A-4CDF-81C2-D0BFF0F1AB72}" srcId="{22266CCB-CE91-46FD-B5B6-3E9826FCEF85}" destId="{A74305DA-2470-461C-9EB8-7AA2BF12C531}" srcOrd="1" destOrd="0" parTransId="{29FF67DE-2754-4992-9900-909F100E0F7B}" sibTransId="{336FE215-77AC-4376-8066-8D345F3B25B9}"/>
    <dgm:cxn modelId="{0F4CDE16-38FC-4828-883E-255091A7BBBD}" srcId="{22266CCB-CE91-46FD-B5B6-3E9826FCEF85}" destId="{FAB3E87D-318A-4AE2-A2FB-9B358E3615C8}" srcOrd="0" destOrd="0" parTransId="{E26EA7AC-7E89-4E24-8E23-9AE4AC478062}" sibTransId="{58642DD9-82A8-4492-A809-97A44C19EFBD}"/>
    <dgm:cxn modelId="{7F01E88F-8F06-4505-8BE3-13C61448DDA4}" srcId="{22266CCB-CE91-46FD-B5B6-3E9826FCEF85}" destId="{306591F7-79EA-4D6C-A0C2-1E5934874E5E}" srcOrd="2" destOrd="0" parTransId="{7EE91795-68C5-4358-A4EA-ED1AEA3647D6}" sibTransId="{E8FFED23-B445-44B9-AF52-7F12F7529DA0}"/>
    <dgm:cxn modelId="{D74FD3A5-9C68-44B2-822F-8E4CC9E5F2E5}" type="presOf" srcId="{FAB3E87D-318A-4AE2-A2FB-9B358E3615C8}" destId="{2465A546-CAF5-4786-8EB3-9C0D4F8BE5C3}" srcOrd="0" destOrd="0" presId="urn:microsoft.com/office/officeart/2005/8/layout/default"/>
    <dgm:cxn modelId="{7149877F-D59E-4DFB-ADBB-E41BA949BC93}" type="presOf" srcId="{A74305DA-2470-461C-9EB8-7AA2BF12C531}" destId="{445C9A51-52BD-4DF6-B22A-6EFC557EDADF}" srcOrd="0" destOrd="0" presId="urn:microsoft.com/office/officeart/2005/8/layout/default"/>
    <dgm:cxn modelId="{608FF516-3215-4808-A063-2217A081FE1A}" type="presParOf" srcId="{230F3E1C-653E-416C-A37F-D490C5BE14B0}" destId="{2465A546-CAF5-4786-8EB3-9C0D4F8BE5C3}" srcOrd="0" destOrd="0" presId="urn:microsoft.com/office/officeart/2005/8/layout/default"/>
    <dgm:cxn modelId="{7D5E2E53-35F4-4453-A6F9-4EE1084EEC17}" type="presParOf" srcId="{230F3E1C-653E-416C-A37F-D490C5BE14B0}" destId="{66BB7F7F-26AD-4227-B24D-682FD0EAE87D}" srcOrd="1" destOrd="0" presId="urn:microsoft.com/office/officeart/2005/8/layout/default"/>
    <dgm:cxn modelId="{EC58E835-C15A-4C63-AAC4-71A53686828B}" type="presParOf" srcId="{230F3E1C-653E-416C-A37F-D490C5BE14B0}" destId="{445C9A51-52BD-4DF6-B22A-6EFC557EDADF}" srcOrd="2" destOrd="0" presId="urn:microsoft.com/office/officeart/2005/8/layout/default"/>
    <dgm:cxn modelId="{18610C8B-1FD2-4632-B2F1-03240D459B36}" type="presParOf" srcId="{230F3E1C-653E-416C-A37F-D490C5BE14B0}" destId="{9A250E87-7D25-4B87-B3E0-0EC619FC3C7A}" srcOrd="3" destOrd="0" presId="urn:microsoft.com/office/officeart/2005/8/layout/default"/>
    <dgm:cxn modelId="{06F2E3D0-38D3-4D4E-AB9F-AAC6428188ED}" type="presParOf" srcId="{230F3E1C-653E-416C-A37F-D490C5BE14B0}" destId="{DD7855F8-A9CC-4B27-8CB5-7B67508B71CF}"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B8B6B-0555-41D5-AE02-ACB4003ACA6B}">
      <dsp:nvSpPr>
        <dsp:cNvPr id="0" name=""/>
        <dsp:cNvSpPr/>
      </dsp:nvSpPr>
      <dsp:spPr>
        <a:xfrm>
          <a:off x="363193" y="1938"/>
          <a:ext cx="3706734" cy="222404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t>Durée : 200 heures de cours sous forme de séminaires ou de conférences et 29 heures de suivi en groupe de tutorat de 4 à 5 stagiaires répartis sur 1 an. À ce programme, des conférences de la formation initiale sont proposées au cours de l’année. Les participants au CIFFOP : Master Executive sont invités à se joindre aux autres étudiants du CIFFOP.</a:t>
          </a:r>
        </a:p>
      </dsp:txBody>
      <dsp:txXfrm>
        <a:off x="363193" y="1938"/>
        <a:ext cx="3706734" cy="2224040"/>
      </dsp:txXfrm>
    </dsp:sp>
    <dsp:sp modelId="{B842F81A-E6B0-4053-9E53-64C138CAC309}">
      <dsp:nvSpPr>
        <dsp:cNvPr id="0" name=""/>
        <dsp:cNvSpPr/>
      </dsp:nvSpPr>
      <dsp:spPr>
        <a:xfrm>
          <a:off x="4440601" y="1938"/>
          <a:ext cx="3706734" cy="222404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t>Rythme : 2 1/2 jours par mois, jeudi, vendredi et samedi matin + 3 semaines de 5 jours consécutifs, du lundi au vendredi. Des conférences de méthodes et un suivi individualisé pour la réalisation du mémoire s’intercalent tout au long de la période de formation.</a:t>
          </a:r>
        </a:p>
      </dsp:txBody>
      <dsp:txXfrm>
        <a:off x="4440601" y="1938"/>
        <a:ext cx="3706734" cy="2224040"/>
      </dsp:txXfrm>
    </dsp:sp>
    <dsp:sp modelId="{6E47E4CC-4531-4BC1-8041-C83C122696B1}">
      <dsp:nvSpPr>
        <dsp:cNvPr id="0" name=""/>
        <dsp:cNvSpPr/>
      </dsp:nvSpPr>
      <dsp:spPr>
        <a:xfrm>
          <a:off x="2401897" y="2596652"/>
          <a:ext cx="3706734" cy="222404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fr-FR" sz="1600" kern="1200"/>
            <a:t>Les enseignements sont répartis en 3 blocs distincts, intitulés comme suit :</a:t>
          </a:r>
        </a:p>
        <a:p>
          <a:pPr marL="114300" lvl="1" indent="-114300" algn="l" defTabSz="533400" rtl="0">
            <a:lnSpc>
              <a:spcPct val="90000"/>
            </a:lnSpc>
            <a:spcBef>
              <a:spcPct val="0"/>
            </a:spcBef>
            <a:spcAft>
              <a:spcPct val="15000"/>
            </a:spcAft>
            <a:buChar char="•"/>
          </a:pPr>
          <a:r>
            <a:rPr lang="fr-FR" sz="1200" kern="1200"/>
            <a:t>Enseignements fondamentaux pour un volume de 126 heures</a:t>
          </a:r>
        </a:p>
        <a:p>
          <a:pPr marL="114300" lvl="1" indent="-114300" algn="l" defTabSz="533400" rtl="0">
            <a:lnSpc>
              <a:spcPct val="90000"/>
            </a:lnSpc>
            <a:spcBef>
              <a:spcPct val="0"/>
            </a:spcBef>
            <a:spcAft>
              <a:spcPct val="15000"/>
            </a:spcAft>
            <a:buChar char="•"/>
          </a:pPr>
          <a:r>
            <a:rPr lang="fr-FR" sz="1200" kern="1200"/>
            <a:t>Enseignements techniques pour un volume de 60 heures</a:t>
          </a:r>
        </a:p>
        <a:p>
          <a:pPr marL="114300" lvl="1" indent="-114300" algn="l" defTabSz="533400" rtl="0">
            <a:lnSpc>
              <a:spcPct val="90000"/>
            </a:lnSpc>
            <a:spcBef>
              <a:spcPct val="0"/>
            </a:spcBef>
            <a:spcAft>
              <a:spcPct val="15000"/>
            </a:spcAft>
            <a:buChar char="•"/>
          </a:pPr>
          <a:r>
            <a:rPr lang="fr-FR" sz="1200" kern="1200"/>
            <a:t>Enseignements «développement des compétences individuelles» pour un volume de 43 heures</a:t>
          </a:r>
        </a:p>
      </dsp:txBody>
      <dsp:txXfrm>
        <a:off x="2401897" y="2596652"/>
        <a:ext cx="3706734" cy="2224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88BAC-13ED-4B78-8353-12587E837A98}">
      <dsp:nvSpPr>
        <dsp:cNvPr id="0" name=""/>
        <dsp:cNvSpPr/>
      </dsp:nvSpPr>
      <dsp:spPr>
        <a:xfrm>
          <a:off x="1499" y="0"/>
          <a:ext cx="3198232" cy="825239"/>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fr-FR" sz="2100" kern="1200" dirty="0"/>
            <a:t>Des invariants pour tous les diplômes du CIFFOP</a:t>
          </a:r>
        </a:p>
      </dsp:txBody>
      <dsp:txXfrm>
        <a:off x="25669" y="24170"/>
        <a:ext cx="3149892" cy="776899"/>
      </dsp:txXfrm>
    </dsp:sp>
    <dsp:sp modelId="{26E3AA5D-0FB1-4979-B953-9438543BA34B}">
      <dsp:nvSpPr>
        <dsp:cNvPr id="0" name=""/>
        <dsp:cNvSpPr/>
      </dsp:nvSpPr>
      <dsp:spPr>
        <a:xfrm>
          <a:off x="3519555" y="16039"/>
          <a:ext cx="678025" cy="793161"/>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fr-FR" sz="1700" kern="1200"/>
        </a:p>
      </dsp:txBody>
      <dsp:txXfrm>
        <a:off x="3519555" y="174671"/>
        <a:ext cx="474618" cy="475897"/>
      </dsp:txXfrm>
    </dsp:sp>
    <dsp:sp modelId="{A5E7E217-C169-4B14-93A0-429D3CA5B1A4}">
      <dsp:nvSpPr>
        <dsp:cNvPr id="0" name=""/>
        <dsp:cNvSpPr/>
      </dsp:nvSpPr>
      <dsp:spPr>
        <a:xfrm>
          <a:off x="4479024" y="0"/>
          <a:ext cx="3198232" cy="825239"/>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fr-FR" sz="2100" kern="1200" dirty="0"/>
            <a:t>Les spécificités de l’EXECUTIVE</a:t>
          </a:r>
        </a:p>
      </dsp:txBody>
      <dsp:txXfrm>
        <a:off x="4503194" y="24170"/>
        <a:ext cx="3149892" cy="7768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98DDD-B6A4-42CC-ADDC-E41C77C5DD64}">
      <dsp:nvSpPr>
        <dsp:cNvPr id="0" name=""/>
        <dsp:cNvSpPr/>
      </dsp:nvSpPr>
      <dsp:spPr>
        <a:xfrm>
          <a:off x="563928" y="1967"/>
          <a:ext cx="1873993" cy="112439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fr-FR" sz="1200" kern="1200" dirty="0"/>
            <a:t>Compréhension du contexte d’action et management général (analyse stratégique, diagnostic organisationnel, etc.)</a:t>
          </a:r>
        </a:p>
      </dsp:txBody>
      <dsp:txXfrm>
        <a:off x="563928" y="1967"/>
        <a:ext cx="1873993" cy="1124396"/>
      </dsp:txXfrm>
    </dsp:sp>
    <dsp:sp modelId="{DB04BFCD-E5E8-4429-BB07-79D8D1E0A2D8}">
      <dsp:nvSpPr>
        <dsp:cNvPr id="0" name=""/>
        <dsp:cNvSpPr/>
      </dsp:nvSpPr>
      <dsp:spPr>
        <a:xfrm>
          <a:off x="2625321" y="1967"/>
          <a:ext cx="1873993" cy="112439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fr-FR" sz="1200" kern="1200" dirty="0"/>
            <a:t>Articulation droit/gestion</a:t>
          </a:r>
        </a:p>
      </dsp:txBody>
      <dsp:txXfrm>
        <a:off x="2625321" y="1967"/>
        <a:ext cx="1873993" cy="1124396"/>
      </dsp:txXfrm>
    </dsp:sp>
    <dsp:sp modelId="{C21E79EE-A3F9-4B6B-ADC4-65AC1DEC88F7}">
      <dsp:nvSpPr>
        <dsp:cNvPr id="0" name=""/>
        <dsp:cNvSpPr/>
      </dsp:nvSpPr>
      <dsp:spPr>
        <a:xfrm>
          <a:off x="563928" y="1313763"/>
          <a:ext cx="1873993" cy="112439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fr-FR" sz="1200" kern="1200" dirty="0"/>
            <a:t>Les fondamentaux des métiers RH</a:t>
          </a:r>
        </a:p>
      </dsp:txBody>
      <dsp:txXfrm>
        <a:off x="563928" y="1313763"/>
        <a:ext cx="1873993" cy="1124396"/>
      </dsp:txXfrm>
    </dsp:sp>
    <dsp:sp modelId="{CCF0CE96-CA81-496F-A830-BEB11819B7A0}">
      <dsp:nvSpPr>
        <dsp:cNvPr id="0" name=""/>
        <dsp:cNvSpPr/>
      </dsp:nvSpPr>
      <dsp:spPr>
        <a:xfrm>
          <a:off x="2625321" y="1313763"/>
          <a:ext cx="1873993" cy="112439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fr-FR" sz="1200" kern="1200" dirty="0"/>
            <a:t>Analyse d’expériences et d’innovations concrètes</a:t>
          </a:r>
        </a:p>
      </dsp:txBody>
      <dsp:txXfrm>
        <a:off x="2625321" y="1313763"/>
        <a:ext cx="1873993" cy="1124396"/>
      </dsp:txXfrm>
    </dsp:sp>
    <dsp:sp modelId="{07BA8E9C-E211-4ADA-BE0C-D6D48F232E58}">
      <dsp:nvSpPr>
        <dsp:cNvPr id="0" name=""/>
        <dsp:cNvSpPr/>
      </dsp:nvSpPr>
      <dsp:spPr>
        <a:xfrm>
          <a:off x="596948" y="2626289"/>
          <a:ext cx="1873993" cy="112439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fr-FR" sz="1200" kern="1200" dirty="0"/>
            <a:t>Développement de compétences individuelles et collectives</a:t>
          </a:r>
        </a:p>
      </dsp:txBody>
      <dsp:txXfrm>
        <a:off x="596948" y="2626289"/>
        <a:ext cx="1873993" cy="1124396"/>
      </dsp:txXfrm>
    </dsp:sp>
    <dsp:sp modelId="{A6E0942A-FF71-4025-B02A-0039DB14EAEE}">
      <dsp:nvSpPr>
        <dsp:cNvPr id="0" name=""/>
        <dsp:cNvSpPr/>
      </dsp:nvSpPr>
      <dsp:spPr>
        <a:xfrm>
          <a:off x="2625321" y="2625558"/>
          <a:ext cx="1873993" cy="112439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fr-FR" sz="1200" kern="1200" dirty="0"/>
            <a:t>Un mémoire de fin d’étude</a:t>
          </a:r>
        </a:p>
      </dsp:txBody>
      <dsp:txXfrm>
        <a:off x="2625321" y="2625558"/>
        <a:ext cx="1873993" cy="11243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8B4F9-5474-4989-9C62-9F0C92FF9D6E}">
      <dsp:nvSpPr>
        <dsp:cNvPr id="0" name=""/>
        <dsp:cNvSpPr/>
      </dsp:nvSpPr>
      <dsp:spPr>
        <a:xfrm>
          <a:off x="44630" y="620956"/>
          <a:ext cx="1804227" cy="108253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fr-FR" sz="1300" kern="1200" dirty="0"/>
            <a:t>Une adaptation aux professionnels en nombre d’heures</a:t>
          </a:r>
        </a:p>
      </dsp:txBody>
      <dsp:txXfrm>
        <a:off x="44630" y="620956"/>
        <a:ext cx="1804227" cy="1082536"/>
      </dsp:txXfrm>
    </dsp:sp>
    <dsp:sp modelId="{39246C92-BF26-4025-92BF-6E2CA3ED95E3}">
      <dsp:nvSpPr>
        <dsp:cNvPr id="0" name=""/>
        <dsp:cNvSpPr/>
      </dsp:nvSpPr>
      <dsp:spPr>
        <a:xfrm>
          <a:off x="1985112" y="622158"/>
          <a:ext cx="1804227" cy="108253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fr-FR" sz="1300" kern="1200"/>
            <a:t>Un </a:t>
          </a:r>
          <a:r>
            <a:rPr lang="fr-FR" sz="1300" kern="1200" dirty="0"/>
            <a:t>mémoire de spécialité réalisé en groupe de 4/5</a:t>
          </a:r>
        </a:p>
      </dsp:txBody>
      <dsp:txXfrm>
        <a:off x="1985112" y="622158"/>
        <a:ext cx="1804227" cy="1082536"/>
      </dsp:txXfrm>
    </dsp:sp>
    <dsp:sp modelId="{0AF1AC8B-3F65-4F52-8084-5B0BAE9FC01F}">
      <dsp:nvSpPr>
        <dsp:cNvPr id="0" name=""/>
        <dsp:cNvSpPr/>
      </dsp:nvSpPr>
      <dsp:spPr>
        <a:xfrm>
          <a:off x="462" y="1885117"/>
          <a:ext cx="1804227" cy="108253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fr-FR" sz="1300" kern="1200" dirty="0"/>
            <a:t>Un projet de classe avec </a:t>
          </a:r>
          <a:r>
            <a:rPr lang="fr-FR" sz="1300" kern="1200" dirty="0" err="1"/>
            <a:t>learning</a:t>
          </a:r>
          <a:r>
            <a:rPr lang="fr-FR" sz="1300" kern="1200" dirty="0"/>
            <a:t> </a:t>
          </a:r>
          <a:r>
            <a:rPr lang="fr-FR" sz="1300" kern="1200" dirty="0" err="1"/>
            <a:t>expedition</a:t>
          </a:r>
          <a:r>
            <a:rPr lang="fr-FR" sz="1300" kern="1200" dirty="0"/>
            <a:t> et résolution d’une problématique d’entreprise</a:t>
          </a:r>
        </a:p>
      </dsp:txBody>
      <dsp:txXfrm>
        <a:off x="462" y="1885117"/>
        <a:ext cx="1804227" cy="1082536"/>
      </dsp:txXfrm>
    </dsp:sp>
    <dsp:sp modelId="{8FD3C9EC-26BD-4BBA-BFB8-5033F31FB7CC}">
      <dsp:nvSpPr>
        <dsp:cNvPr id="0" name=""/>
        <dsp:cNvSpPr/>
      </dsp:nvSpPr>
      <dsp:spPr>
        <a:xfrm>
          <a:off x="1985112" y="1885117"/>
          <a:ext cx="1804227" cy="108253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fr-FR" sz="1300" kern="1200" dirty="0"/>
            <a:t>Un fonctionnement avec site internet dédié, outils </a:t>
          </a:r>
          <a:r>
            <a:rPr lang="fr-FR" sz="1300" kern="1200" dirty="0" err="1"/>
            <a:t>google</a:t>
          </a:r>
          <a:r>
            <a:rPr lang="fr-FR" sz="1300" kern="1200" dirty="0"/>
            <a:t> et digital</a:t>
          </a:r>
        </a:p>
      </dsp:txBody>
      <dsp:txXfrm>
        <a:off x="1985112" y="1885117"/>
        <a:ext cx="1804227" cy="10825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5A546-CAF5-4786-8EB3-9C0D4F8BE5C3}">
      <dsp:nvSpPr>
        <dsp:cNvPr id="0" name=""/>
        <dsp:cNvSpPr/>
      </dsp:nvSpPr>
      <dsp:spPr>
        <a:xfrm>
          <a:off x="0" y="188054"/>
          <a:ext cx="2627098" cy="157625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fr-FR" sz="1500" kern="1200"/>
            <a:t>Communication sur les réseaux sociaux (WhatsApp, Twitter, LinkedIn) </a:t>
          </a:r>
        </a:p>
      </dsp:txBody>
      <dsp:txXfrm>
        <a:off x="0" y="188054"/>
        <a:ext cx="2627098" cy="1576258"/>
      </dsp:txXfrm>
    </dsp:sp>
    <dsp:sp modelId="{445C9A51-52BD-4DF6-B22A-6EFC557EDADF}">
      <dsp:nvSpPr>
        <dsp:cNvPr id="0" name=""/>
        <dsp:cNvSpPr/>
      </dsp:nvSpPr>
      <dsp:spPr>
        <a:xfrm>
          <a:off x="2889807" y="188054"/>
          <a:ext cx="2627098" cy="157625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fr-FR" sz="1500" kern="1200" dirty="0"/>
            <a:t>2 délégués par groupe chargés de la communication entre le groupe et l’équipe pédagogique</a:t>
          </a:r>
        </a:p>
      </dsp:txBody>
      <dsp:txXfrm>
        <a:off x="2889807" y="188054"/>
        <a:ext cx="2627098" cy="1576258"/>
      </dsp:txXfrm>
    </dsp:sp>
    <dsp:sp modelId="{DD7855F8-A9CC-4B27-8CB5-7B67508B71CF}">
      <dsp:nvSpPr>
        <dsp:cNvPr id="0" name=""/>
        <dsp:cNvSpPr/>
      </dsp:nvSpPr>
      <dsp:spPr>
        <a:xfrm>
          <a:off x="5779615" y="188054"/>
          <a:ext cx="2627098" cy="157625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fr-FR" sz="1500" kern="1200" dirty="0"/>
            <a:t>Travaux de groupe https://youtu.be/GNRlVCoLG7A</a:t>
          </a:r>
        </a:p>
      </dsp:txBody>
      <dsp:txXfrm>
        <a:off x="5779615" y="188054"/>
        <a:ext cx="2627098" cy="157625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44B70B-7A44-BD4C-95D4-5E87076DF8B2}" type="datetimeFigureOut">
              <a:rPr lang="fr-FR" smtClean="0"/>
              <a:t>27/03/2017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B41198-F945-7D4D-9E17-71D759F694CD}" type="slidenum">
              <a:rPr lang="fr-FR" smtClean="0"/>
              <a:t>‹N°›</a:t>
            </a:fld>
            <a:endParaRPr lang="fr-FR"/>
          </a:p>
        </p:txBody>
      </p:sp>
    </p:spTree>
    <p:extLst>
      <p:ext uri="{BB962C8B-B14F-4D97-AF65-F5344CB8AC3E}">
        <p14:creationId xmlns:p14="http://schemas.microsoft.com/office/powerpoint/2010/main" val="12028660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ABB3FFB-0F73-4933-81B6-CC0CEB587C1A}" type="slidenum">
              <a:rPr lang="fr-FR" smtClean="0"/>
              <a:pPr/>
              <a:t>8</a:t>
            </a:fld>
            <a:endParaRPr lang="fr-FR"/>
          </a:p>
        </p:txBody>
      </p:sp>
    </p:spTree>
    <p:extLst>
      <p:ext uri="{BB962C8B-B14F-4D97-AF65-F5344CB8AC3E}">
        <p14:creationId xmlns:p14="http://schemas.microsoft.com/office/powerpoint/2010/main" val="377308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850900" y="744538"/>
            <a:ext cx="4964113"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1112837" y="4714875"/>
            <a:ext cx="4440300" cy="4467300"/>
          </a:xfrm>
          <a:prstGeom prst="rect">
            <a:avLst/>
          </a:prstGeom>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219562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1112837" y="4714875"/>
            <a:ext cx="4440300" cy="4467300"/>
          </a:xfrm>
          <a:prstGeom prst="rect">
            <a:avLst/>
          </a:prstGeom>
        </p:spPr>
        <p:txBody>
          <a:bodyPr lIns="91425" tIns="91425" rIns="91425" bIns="91425" anchor="ctr" anchorCtr="0">
            <a:noAutofit/>
          </a:bodyPr>
          <a:lstStyle/>
          <a:p>
            <a:pPr lvl="0" rtl="0">
              <a:spcBef>
                <a:spcPts val="0"/>
              </a:spcBef>
              <a:buNone/>
            </a:pPr>
            <a:endParaRPr/>
          </a:p>
        </p:txBody>
      </p:sp>
      <p:sp>
        <p:nvSpPr>
          <p:cNvPr id="138" name="Shape 138"/>
          <p:cNvSpPr>
            <a:spLocks noGrp="1" noRot="1" noChangeAspect="1"/>
          </p:cNvSpPr>
          <p:nvPr>
            <p:ph type="sldImg" idx="2"/>
          </p:nvPr>
        </p:nvSpPr>
        <p:spPr>
          <a:xfrm>
            <a:off x="850900" y="744538"/>
            <a:ext cx="4964113"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8064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1112837" y="4714875"/>
            <a:ext cx="4440300" cy="4467299"/>
          </a:xfrm>
          <a:prstGeom prst="rect">
            <a:avLst/>
          </a:prstGeom>
        </p:spPr>
        <p:txBody>
          <a:bodyPr lIns="91425" tIns="91425" rIns="91425" bIns="91425" anchor="ctr" anchorCtr="0">
            <a:noAutofit/>
          </a:bodyPr>
          <a:lstStyle/>
          <a:p>
            <a:pPr lvl="0">
              <a:spcBef>
                <a:spcPts val="0"/>
              </a:spcBef>
              <a:buNone/>
            </a:pPr>
            <a:endParaRPr/>
          </a:p>
        </p:txBody>
      </p:sp>
      <p:sp>
        <p:nvSpPr>
          <p:cNvPr id="147" name="Shape 147"/>
          <p:cNvSpPr>
            <a:spLocks noGrp="1" noRot="1" noChangeAspect="1"/>
          </p:cNvSpPr>
          <p:nvPr>
            <p:ph type="sldImg" idx="2"/>
          </p:nvPr>
        </p:nvSpPr>
        <p:spPr>
          <a:xfrm>
            <a:off x="850900" y="744538"/>
            <a:ext cx="4964113"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8886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850900" y="744538"/>
            <a:ext cx="4964113"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1112837" y="4714875"/>
            <a:ext cx="4440300" cy="4467300"/>
          </a:xfrm>
          <a:prstGeom prst="rect">
            <a:avLst/>
          </a:prstGeom>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2275666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1112837" y="4714875"/>
            <a:ext cx="4440300" cy="4467300"/>
          </a:xfrm>
          <a:prstGeom prst="rect">
            <a:avLst/>
          </a:prstGeom>
        </p:spPr>
        <p:txBody>
          <a:bodyPr lIns="91425" tIns="91425" rIns="91425" bIns="91425" anchor="ctr" anchorCtr="0">
            <a:noAutofit/>
          </a:bodyPr>
          <a:lstStyle/>
          <a:p>
            <a:pPr lvl="0" rtl="0">
              <a:spcBef>
                <a:spcPts val="0"/>
              </a:spcBef>
              <a:buNone/>
            </a:pPr>
            <a:endParaRPr/>
          </a:p>
        </p:txBody>
      </p:sp>
      <p:sp>
        <p:nvSpPr>
          <p:cNvPr id="164" name="Shape 164"/>
          <p:cNvSpPr>
            <a:spLocks noGrp="1" noRot="1" noChangeAspect="1"/>
          </p:cNvSpPr>
          <p:nvPr>
            <p:ph type="sldImg" idx="2"/>
          </p:nvPr>
        </p:nvSpPr>
        <p:spPr>
          <a:xfrm>
            <a:off x="850900" y="744538"/>
            <a:ext cx="4964113"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974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1112837" y="4714875"/>
            <a:ext cx="4440300" cy="4467300"/>
          </a:xfrm>
          <a:prstGeom prst="rect">
            <a:avLst/>
          </a:prstGeom>
        </p:spPr>
        <p:txBody>
          <a:bodyPr lIns="91425" tIns="91425" rIns="91425" bIns="91425" anchor="ctr" anchorCtr="0">
            <a:noAutofit/>
          </a:bodyPr>
          <a:lstStyle/>
          <a:p>
            <a:pPr lvl="0" rtl="0">
              <a:spcBef>
                <a:spcPts val="0"/>
              </a:spcBef>
              <a:buNone/>
            </a:pPr>
            <a:endParaRPr/>
          </a:p>
        </p:txBody>
      </p:sp>
      <p:sp>
        <p:nvSpPr>
          <p:cNvPr id="172" name="Shape 172"/>
          <p:cNvSpPr>
            <a:spLocks noGrp="1" noRot="1" noChangeAspect="1"/>
          </p:cNvSpPr>
          <p:nvPr>
            <p:ph type="sldImg" idx="2"/>
          </p:nvPr>
        </p:nvSpPr>
        <p:spPr>
          <a:xfrm>
            <a:off x="850900" y="744538"/>
            <a:ext cx="4964113"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9374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txBox="1">
            <a:spLocks noGrp="1"/>
          </p:cNvSpPr>
          <p:nvPr>
            <p:ph type="body" idx="1"/>
          </p:nvPr>
        </p:nvSpPr>
        <p:spPr>
          <a:xfrm>
            <a:off x="1112837" y="4714875"/>
            <a:ext cx="4440300" cy="4467299"/>
          </a:xfrm>
          <a:prstGeom prst="rect">
            <a:avLst/>
          </a:prstGeom>
        </p:spPr>
        <p:txBody>
          <a:bodyPr lIns="91425" tIns="91425" rIns="91425" bIns="91425" anchor="ctr" anchorCtr="0">
            <a:noAutofit/>
          </a:bodyPr>
          <a:lstStyle/>
          <a:p>
            <a:pPr lvl="0">
              <a:spcBef>
                <a:spcPts val="0"/>
              </a:spcBef>
              <a:buNone/>
            </a:pPr>
            <a:endParaRPr/>
          </a:p>
        </p:txBody>
      </p:sp>
      <p:sp>
        <p:nvSpPr>
          <p:cNvPr id="181" name="Shape 181"/>
          <p:cNvSpPr>
            <a:spLocks noGrp="1" noRot="1" noChangeAspect="1"/>
          </p:cNvSpPr>
          <p:nvPr>
            <p:ph type="sldImg" idx="2"/>
          </p:nvPr>
        </p:nvSpPr>
        <p:spPr>
          <a:xfrm>
            <a:off x="850900" y="744538"/>
            <a:ext cx="4964113"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9942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1112837" y="4714875"/>
            <a:ext cx="4440300" cy="4467299"/>
          </a:xfrm>
          <a:prstGeom prst="rect">
            <a:avLst/>
          </a:prstGeom>
        </p:spPr>
        <p:txBody>
          <a:bodyPr lIns="91425" tIns="91425" rIns="91425" bIns="91425" anchor="ctr" anchorCtr="0">
            <a:noAutofit/>
          </a:bodyPr>
          <a:lstStyle/>
          <a:p>
            <a:pPr lvl="0">
              <a:spcBef>
                <a:spcPts val="0"/>
              </a:spcBef>
              <a:buNone/>
            </a:pPr>
            <a:endParaRPr/>
          </a:p>
        </p:txBody>
      </p:sp>
      <p:sp>
        <p:nvSpPr>
          <p:cNvPr id="190" name="Shape 190"/>
          <p:cNvSpPr>
            <a:spLocks noGrp="1" noRot="1" noChangeAspect="1"/>
          </p:cNvSpPr>
          <p:nvPr>
            <p:ph type="sldImg" idx="2"/>
          </p:nvPr>
        </p:nvSpPr>
        <p:spPr>
          <a:xfrm>
            <a:off x="850900" y="744538"/>
            <a:ext cx="4964113"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3926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5ABB3FFB-0F73-4933-81B6-CC0CEB587C1A}" type="slidenum">
              <a:rPr lang="fr-FR" smtClean="0"/>
              <a:pPr/>
              <a:t>9</a:t>
            </a:fld>
            <a:endParaRPr lang="fr-FR"/>
          </a:p>
        </p:txBody>
      </p:sp>
    </p:spTree>
    <p:extLst>
      <p:ext uri="{BB962C8B-B14F-4D97-AF65-F5344CB8AC3E}">
        <p14:creationId xmlns:p14="http://schemas.microsoft.com/office/powerpoint/2010/main" val="3466799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r>
              <a:rPr lang="fr-FR" dirty="0"/>
              <a:t>150</a:t>
            </a:r>
            <a:r>
              <a:rPr lang="fr-FR" baseline="0" dirty="0"/>
              <a:t> pour les programmes en France ; 12 à l’USEK et 20 CSL Luxembourg</a:t>
            </a:r>
            <a:endParaRPr lang="fr-FR" dirty="0"/>
          </a:p>
        </p:txBody>
      </p:sp>
      <p:sp>
        <p:nvSpPr>
          <p:cNvPr id="4" name="Espace réservé du numéro de diapositive 3"/>
          <p:cNvSpPr>
            <a:spLocks noGrp="1"/>
          </p:cNvSpPr>
          <p:nvPr>
            <p:ph type="sldNum" sz="quarter" idx="10"/>
          </p:nvPr>
        </p:nvSpPr>
        <p:spPr/>
        <p:txBody>
          <a:bodyPr/>
          <a:lstStyle/>
          <a:p>
            <a:fld id="{5ABB3FFB-0F73-4933-81B6-CC0CEB587C1A}" type="slidenum">
              <a:rPr lang="fr-FR" smtClean="0"/>
              <a:pPr/>
              <a:t>11</a:t>
            </a:fld>
            <a:endParaRPr lang="fr-FR"/>
          </a:p>
        </p:txBody>
      </p:sp>
    </p:spTree>
    <p:extLst>
      <p:ext uri="{BB962C8B-B14F-4D97-AF65-F5344CB8AC3E}">
        <p14:creationId xmlns:p14="http://schemas.microsoft.com/office/powerpoint/2010/main" val="4004409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ABB3FFB-0F73-4933-81B6-CC0CEB587C1A}" type="slidenum">
              <a:rPr lang="fr-FR" smtClean="0"/>
              <a:pPr/>
              <a:t>14</a:t>
            </a:fld>
            <a:endParaRPr lang="fr-FR"/>
          </a:p>
        </p:txBody>
      </p:sp>
    </p:spTree>
    <p:extLst>
      <p:ext uri="{BB962C8B-B14F-4D97-AF65-F5344CB8AC3E}">
        <p14:creationId xmlns:p14="http://schemas.microsoft.com/office/powerpoint/2010/main" val="2298267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143000" y="685800"/>
            <a:ext cx="4572000" cy="3429000"/>
          </a:xfrm>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fr-FR" dirty="0"/>
              <a:t>16 Les entreprises</a:t>
            </a:r>
            <a:r>
              <a:rPr lang="fr-FR" baseline="0" dirty="0"/>
              <a:t> CERCLE que nous avons décidé de reconnaître et de valoriser</a:t>
            </a:r>
          </a:p>
          <a:p>
            <a:r>
              <a:rPr lang="fr-FR" baseline="0" dirty="0"/>
              <a:t>Vous en avez la primeur</a:t>
            </a:r>
          </a:p>
          <a:p>
            <a:endParaRPr lang="fr-FR" baseline="0" dirty="0"/>
          </a:p>
          <a:p>
            <a:pPr marL="171434" indent="-171434">
              <a:buFontTx/>
              <a:buChar char="-"/>
            </a:pPr>
            <a:r>
              <a:rPr lang="fr-FR" baseline="0" dirty="0"/>
              <a:t>Recrutent des apprentis</a:t>
            </a:r>
          </a:p>
          <a:p>
            <a:pPr marL="171434" indent="-171434">
              <a:buFontTx/>
              <a:buChar char="-"/>
            </a:pPr>
            <a:r>
              <a:rPr lang="fr-FR" baseline="0" dirty="0"/>
              <a:t>Recrutent des </a:t>
            </a:r>
            <a:r>
              <a:rPr lang="fr-FR" baseline="0" dirty="0" err="1"/>
              <a:t>diplomés</a:t>
            </a:r>
            <a:endParaRPr lang="fr-FR" baseline="0" dirty="0"/>
          </a:p>
          <a:p>
            <a:pPr marL="171434" indent="-171434">
              <a:buFontTx/>
              <a:buChar char="-"/>
            </a:pPr>
            <a:r>
              <a:rPr lang="fr-FR" baseline="0" dirty="0"/>
              <a:t>Participent à la pédagogie du CIFFOP (enseignements, visites d’entreprises, découvertes de sites à l’étranger, tutorat)</a:t>
            </a:r>
          </a:p>
          <a:p>
            <a:pPr marL="171434" indent="-171434">
              <a:buFontTx/>
              <a:buChar char="-"/>
            </a:pPr>
            <a:r>
              <a:rPr lang="fr-FR" baseline="0" dirty="0"/>
              <a:t>Mobilisent un interlocuteur de qualité, dédié aux relations du CIFFOP</a:t>
            </a:r>
          </a:p>
          <a:p>
            <a:pPr marL="171434" indent="-171434">
              <a:buFontTx/>
              <a:buChar char="-"/>
            </a:pPr>
            <a:r>
              <a:rPr lang="fr-FR" baseline="0" dirty="0"/>
              <a:t>Versent de la taxe d’apprentissage</a:t>
            </a:r>
            <a:endParaRPr lang="fr-FR" dirty="0"/>
          </a:p>
        </p:txBody>
      </p:sp>
    </p:spTree>
    <p:extLst>
      <p:ext uri="{BB962C8B-B14F-4D97-AF65-F5344CB8AC3E}">
        <p14:creationId xmlns:p14="http://schemas.microsoft.com/office/powerpoint/2010/main" val="2196508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1112837" y="4714875"/>
            <a:ext cx="4440237" cy="4467224"/>
          </a:xfrm>
          <a:prstGeom prst="rect">
            <a:avLst/>
          </a:prstGeom>
        </p:spPr>
        <p:txBody>
          <a:bodyPr lIns="91425" tIns="91425" rIns="91425" bIns="91425" anchor="ctr" anchorCtr="0">
            <a:noAutofit/>
          </a:bodyPr>
          <a:lstStyle/>
          <a:p>
            <a:pPr lvl="0">
              <a:spcBef>
                <a:spcPts val="0"/>
              </a:spcBef>
              <a:buNone/>
            </a:pPr>
            <a:endParaRPr/>
          </a:p>
        </p:txBody>
      </p:sp>
      <p:sp>
        <p:nvSpPr>
          <p:cNvPr id="97" name="Shape 97"/>
          <p:cNvSpPr>
            <a:spLocks noGrp="1" noRot="1" noChangeAspect="1"/>
          </p:cNvSpPr>
          <p:nvPr>
            <p:ph type="sldImg" idx="2"/>
          </p:nvPr>
        </p:nvSpPr>
        <p:spPr>
          <a:xfrm>
            <a:off x="850900" y="744538"/>
            <a:ext cx="4964113"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9674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1112837" y="4714875"/>
            <a:ext cx="4440300" cy="4467299"/>
          </a:xfrm>
          <a:prstGeom prst="rect">
            <a:avLst/>
          </a:prstGeom>
        </p:spPr>
        <p:txBody>
          <a:bodyPr lIns="91425" tIns="91425" rIns="91425" bIns="91425" anchor="ctr" anchorCtr="0">
            <a:noAutofit/>
          </a:bodyPr>
          <a:lstStyle/>
          <a:p>
            <a:pPr lvl="0">
              <a:spcBef>
                <a:spcPts val="0"/>
              </a:spcBef>
              <a:buNone/>
            </a:pPr>
            <a:endParaRPr/>
          </a:p>
        </p:txBody>
      </p:sp>
      <p:sp>
        <p:nvSpPr>
          <p:cNvPr id="104" name="Shape 104"/>
          <p:cNvSpPr>
            <a:spLocks noGrp="1" noRot="1" noChangeAspect="1"/>
          </p:cNvSpPr>
          <p:nvPr>
            <p:ph type="sldImg" idx="2"/>
          </p:nvPr>
        </p:nvSpPr>
        <p:spPr>
          <a:xfrm>
            <a:off x="850900" y="744538"/>
            <a:ext cx="4964113"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1559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850900" y="744538"/>
            <a:ext cx="4964113"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1112837" y="4714875"/>
            <a:ext cx="4440300" cy="4467300"/>
          </a:xfrm>
          <a:prstGeom prst="rect">
            <a:avLst/>
          </a:prstGeom>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219200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850900" y="744538"/>
            <a:ext cx="4964113"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1112837" y="4714875"/>
            <a:ext cx="4440300" cy="4467300"/>
          </a:xfrm>
          <a:prstGeom prst="rect">
            <a:avLst/>
          </a:prstGeom>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915403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9"/>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FAF2D089-3E07-4C0B-AA91-A7E6220A4DDE}" type="datetime1">
              <a:rPr lang="fr-FR" smtClean="0"/>
              <a:t>27/03/2017</a:t>
            </a:fld>
            <a:endParaRPr lang="fr-FR"/>
          </a:p>
        </p:txBody>
      </p:sp>
      <p:sp>
        <p:nvSpPr>
          <p:cNvPr id="5" name="Espace réservé du pied de page 4"/>
          <p:cNvSpPr>
            <a:spLocks noGrp="1"/>
          </p:cNvSpPr>
          <p:nvPr>
            <p:ph type="ftr" sz="quarter" idx="11"/>
          </p:nvPr>
        </p:nvSpPr>
        <p:spPr/>
        <p:txBody>
          <a:bodyPr/>
          <a:lstStyle/>
          <a:p>
            <a:r>
              <a:rPr lang="fr-FR"/>
              <a:t>http://ciffopexec.fr</a:t>
            </a:r>
          </a:p>
        </p:txBody>
      </p:sp>
      <p:sp>
        <p:nvSpPr>
          <p:cNvPr id="6" name="Espace réservé du numéro de diapositive 5"/>
          <p:cNvSpPr>
            <a:spLocks noGrp="1"/>
          </p:cNvSpPr>
          <p:nvPr>
            <p:ph type="sldNum" sz="quarter" idx="12"/>
          </p:nvPr>
        </p:nvSpPr>
        <p:spPr/>
        <p:txBody>
          <a:bodyPr/>
          <a:lstStyle/>
          <a:p>
            <a:fld id="{A1B74424-5EA7-E641-8625-28989B7DDA84}" type="slidenum">
              <a:rPr lang="fr-FR" smtClean="0"/>
              <a:t>‹N°›</a:t>
            </a:fld>
            <a:endParaRPr lang="fr-FR"/>
          </a:p>
        </p:txBody>
      </p:sp>
    </p:spTree>
    <p:extLst>
      <p:ext uri="{BB962C8B-B14F-4D97-AF65-F5344CB8AC3E}">
        <p14:creationId xmlns:p14="http://schemas.microsoft.com/office/powerpoint/2010/main" val="951396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93306F2-91FC-4347-96FF-51DD063D5110}" type="datetime1">
              <a:rPr lang="fr-FR" smtClean="0"/>
              <a:t>27/03/2017</a:t>
            </a:fld>
            <a:endParaRPr lang="fr-FR"/>
          </a:p>
        </p:txBody>
      </p:sp>
      <p:sp>
        <p:nvSpPr>
          <p:cNvPr id="5" name="Espace réservé du pied de page 4"/>
          <p:cNvSpPr>
            <a:spLocks noGrp="1"/>
          </p:cNvSpPr>
          <p:nvPr>
            <p:ph type="ftr" sz="quarter" idx="11"/>
          </p:nvPr>
        </p:nvSpPr>
        <p:spPr/>
        <p:txBody>
          <a:bodyPr/>
          <a:lstStyle/>
          <a:p>
            <a:r>
              <a:rPr lang="fr-FR"/>
              <a:t>http://ciffopexec.fr</a:t>
            </a:r>
          </a:p>
        </p:txBody>
      </p:sp>
      <p:sp>
        <p:nvSpPr>
          <p:cNvPr id="6" name="Espace réservé du numéro de diapositive 5"/>
          <p:cNvSpPr>
            <a:spLocks noGrp="1"/>
          </p:cNvSpPr>
          <p:nvPr>
            <p:ph type="sldNum" sz="quarter" idx="12"/>
          </p:nvPr>
        </p:nvSpPr>
        <p:spPr/>
        <p:txBody>
          <a:bodyPr/>
          <a:lstStyle/>
          <a:p>
            <a:fld id="{A1B74424-5EA7-E641-8625-28989B7DDA84}" type="slidenum">
              <a:rPr lang="fr-FR" smtClean="0"/>
              <a:t>‹N°›</a:t>
            </a:fld>
            <a:endParaRPr lang="fr-FR"/>
          </a:p>
        </p:txBody>
      </p:sp>
    </p:spTree>
    <p:extLst>
      <p:ext uri="{BB962C8B-B14F-4D97-AF65-F5344CB8AC3E}">
        <p14:creationId xmlns:p14="http://schemas.microsoft.com/office/powerpoint/2010/main" val="1793925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1" y="274640"/>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1" y="274640"/>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881C524-33EC-49EE-9DBA-245DE73A8468}" type="datetime1">
              <a:rPr lang="fr-FR" smtClean="0"/>
              <a:t>27/03/2017</a:t>
            </a:fld>
            <a:endParaRPr lang="fr-FR"/>
          </a:p>
        </p:txBody>
      </p:sp>
      <p:sp>
        <p:nvSpPr>
          <p:cNvPr id="5" name="Espace réservé du pied de page 4"/>
          <p:cNvSpPr>
            <a:spLocks noGrp="1"/>
          </p:cNvSpPr>
          <p:nvPr>
            <p:ph type="ftr" sz="quarter" idx="11"/>
          </p:nvPr>
        </p:nvSpPr>
        <p:spPr/>
        <p:txBody>
          <a:bodyPr/>
          <a:lstStyle/>
          <a:p>
            <a:r>
              <a:rPr lang="fr-FR"/>
              <a:t>http://ciffopexec.fr</a:t>
            </a:r>
          </a:p>
        </p:txBody>
      </p:sp>
      <p:sp>
        <p:nvSpPr>
          <p:cNvPr id="6" name="Espace réservé du numéro de diapositive 5"/>
          <p:cNvSpPr>
            <a:spLocks noGrp="1"/>
          </p:cNvSpPr>
          <p:nvPr>
            <p:ph type="sldNum" sz="quarter" idx="12"/>
          </p:nvPr>
        </p:nvSpPr>
        <p:spPr/>
        <p:txBody>
          <a:bodyPr/>
          <a:lstStyle/>
          <a:p>
            <a:fld id="{A1B74424-5EA7-E641-8625-28989B7DDA84}" type="slidenum">
              <a:rPr lang="fr-FR" smtClean="0"/>
              <a:t>‹N°›</a:t>
            </a:fld>
            <a:endParaRPr lang="fr-FR"/>
          </a:p>
        </p:txBody>
      </p:sp>
    </p:spTree>
    <p:extLst>
      <p:ext uri="{BB962C8B-B14F-4D97-AF65-F5344CB8AC3E}">
        <p14:creationId xmlns:p14="http://schemas.microsoft.com/office/powerpoint/2010/main" val="2953478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Titre vertical et texte">
    <p:spTree>
      <p:nvGrpSpPr>
        <p:cNvPr id="1" name="Shape 38"/>
        <p:cNvGrpSpPr/>
        <p:nvPr/>
      </p:nvGrpSpPr>
      <p:grpSpPr>
        <a:xfrm>
          <a:off x="0" y="0"/>
          <a:ext cx="0" cy="0"/>
          <a:chOff x="0" y="0"/>
          <a:chExt cx="0" cy="0"/>
        </a:xfrm>
      </p:grpSpPr>
      <p:sp>
        <p:nvSpPr>
          <p:cNvPr id="39" name="Shape 39"/>
          <p:cNvSpPr txBox="1">
            <a:spLocks noGrp="1"/>
          </p:cNvSpPr>
          <p:nvPr>
            <p:ph type="title"/>
          </p:nvPr>
        </p:nvSpPr>
        <p:spPr>
          <a:xfrm rot="5400000">
            <a:off x="4828380" y="2159794"/>
            <a:ext cx="6135688" cy="1993900"/>
          </a:xfrm>
          <a:prstGeom prst="rect">
            <a:avLst/>
          </a:prstGeom>
          <a:noFill/>
          <a:ln>
            <a:noFill/>
          </a:ln>
        </p:spPr>
        <p:txBody>
          <a:bodyPr lIns="91425" tIns="91425" rIns="91425" bIns="91425" anchor="ctr" anchorCtr="0"/>
          <a:lstStyle>
            <a:lvl1pPr lvl="0" algn="l" rtl="0">
              <a:lnSpc>
                <a:spcPct val="80000"/>
              </a:lnSpc>
              <a:spcBef>
                <a:spcPts val="0"/>
              </a:spcBef>
              <a:spcAft>
                <a:spcPts val="0"/>
              </a:spcAft>
              <a:defRPr/>
            </a:lvl1pPr>
            <a:lvl2pPr lvl="1" algn="l" rtl="0">
              <a:lnSpc>
                <a:spcPct val="80000"/>
              </a:lnSpc>
              <a:spcBef>
                <a:spcPts val="0"/>
              </a:spcBef>
              <a:spcAft>
                <a:spcPts val="0"/>
              </a:spcAft>
              <a:defRPr/>
            </a:lvl2pPr>
            <a:lvl3pPr lvl="2" algn="l" rtl="0">
              <a:lnSpc>
                <a:spcPct val="80000"/>
              </a:lnSpc>
              <a:spcBef>
                <a:spcPts val="0"/>
              </a:spcBef>
              <a:spcAft>
                <a:spcPts val="0"/>
              </a:spcAft>
              <a:defRPr/>
            </a:lvl3pPr>
            <a:lvl4pPr lvl="3" algn="l" rtl="0">
              <a:lnSpc>
                <a:spcPct val="80000"/>
              </a:lnSpc>
              <a:spcBef>
                <a:spcPts val="0"/>
              </a:spcBef>
              <a:spcAft>
                <a:spcPts val="0"/>
              </a:spcAft>
              <a:defRPr/>
            </a:lvl4pPr>
            <a:lvl5pPr lvl="4" algn="l" rtl="0">
              <a:lnSpc>
                <a:spcPct val="80000"/>
              </a:lnSpc>
              <a:spcBef>
                <a:spcPts val="0"/>
              </a:spcBef>
              <a:spcAft>
                <a:spcPts val="0"/>
              </a:spcAft>
              <a:defRPr/>
            </a:lvl5pPr>
            <a:lvl6pPr marL="457200" lvl="5" algn="l" rtl="0">
              <a:lnSpc>
                <a:spcPct val="80000"/>
              </a:lnSpc>
              <a:spcBef>
                <a:spcPts val="0"/>
              </a:spcBef>
              <a:spcAft>
                <a:spcPts val="0"/>
              </a:spcAft>
              <a:defRPr/>
            </a:lvl6pPr>
            <a:lvl7pPr marL="914400" lvl="6" algn="l" rtl="0">
              <a:lnSpc>
                <a:spcPct val="80000"/>
              </a:lnSpc>
              <a:spcBef>
                <a:spcPts val="0"/>
              </a:spcBef>
              <a:spcAft>
                <a:spcPts val="0"/>
              </a:spcAft>
              <a:defRPr/>
            </a:lvl7pPr>
            <a:lvl8pPr marL="1371600" lvl="7" algn="l" rtl="0">
              <a:lnSpc>
                <a:spcPct val="80000"/>
              </a:lnSpc>
              <a:spcBef>
                <a:spcPts val="0"/>
              </a:spcBef>
              <a:spcAft>
                <a:spcPts val="0"/>
              </a:spcAft>
              <a:defRPr/>
            </a:lvl8pPr>
            <a:lvl9pPr marL="1828800" lvl="8" algn="l" rtl="0">
              <a:lnSpc>
                <a:spcPct val="80000"/>
              </a:lnSpc>
              <a:spcBef>
                <a:spcPts val="0"/>
              </a:spcBef>
              <a:spcAft>
                <a:spcPts val="0"/>
              </a:spcAft>
              <a:defRPr/>
            </a:lvl9pPr>
          </a:lstStyle>
          <a:p>
            <a:endParaRPr/>
          </a:p>
        </p:txBody>
      </p:sp>
      <p:sp>
        <p:nvSpPr>
          <p:cNvPr id="40" name="Shape 40"/>
          <p:cNvSpPr txBox="1">
            <a:spLocks noGrp="1"/>
          </p:cNvSpPr>
          <p:nvPr>
            <p:ph type="body" idx="1"/>
          </p:nvPr>
        </p:nvSpPr>
        <p:spPr>
          <a:xfrm rot="5400000">
            <a:off x="762793" y="240506"/>
            <a:ext cx="6135688" cy="5832474"/>
          </a:xfrm>
          <a:prstGeom prst="rect">
            <a:avLst/>
          </a:prstGeom>
          <a:noFill/>
          <a:ln>
            <a:noFill/>
          </a:ln>
        </p:spPr>
        <p:txBody>
          <a:bodyPr lIns="91425" tIns="91425" rIns="91425" bIns="91425" anchor="t" anchorCtr="0"/>
          <a:lstStyle>
            <a:lvl1pPr marL="266700" lvl="0" indent="-114300" algn="l" rtl="0">
              <a:spcBef>
                <a:spcPts val="2400"/>
              </a:spcBef>
              <a:spcAft>
                <a:spcPts val="640"/>
              </a:spcAft>
              <a:buClr>
                <a:srgbClr val="DA162E"/>
              </a:buClr>
              <a:buFont typeface="Noto Symbol"/>
              <a:buChar char="■"/>
              <a:defRPr/>
            </a:lvl1pPr>
            <a:lvl2pPr marL="628650" lvl="1" indent="-107950" algn="l" rtl="0">
              <a:spcBef>
                <a:spcPts val="0"/>
              </a:spcBef>
              <a:spcAft>
                <a:spcPts val="160"/>
              </a:spcAft>
              <a:buClr>
                <a:schemeClr val="lt2"/>
              </a:buClr>
              <a:buFont typeface="Noto Symbol"/>
              <a:buChar char="■"/>
              <a:defRPr/>
            </a:lvl2pPr>
            <a:lvl3pPr marL="985838" lvl="2" indent="-124777" algn="l" rtl="0">
              <a:spcBef>
                <a:spcPts val="0"/>
              </a:spcBef>
              <a:spcAft>
                <a:spcPts val="160"/>
              </a:spcAft>
              <a:buClr>
                <a:srgbClr val="A7A9C1"/>
              </a:buClr>
              <a:buFont typeface="Noto Symbol"/>
              <a:buChar char="■"/>
              <a:defRPr/>
            </a:lvl3pPr>
            <a:lvl4pPr marL="1343025" lvl="3" indent="-98425" algn="l" rtl="0">
              <a:spcBef>
                <a:spcPts val="0"/>
              </a:spcBef>
              <a:spcAft>
                <a:spcPts val="140"/>
              </a:spcAft>
              <a:buClr>
                <a:schemeClr val="dk1"/>
              </a:buClr>
              <a:buFont typeface="Arial"/>
              <a:buChar char="–"/>
              <a:defRPr/>
            </a:lvl4pPr>
            <a:lvl5pPr marL="1619250" lvl="4" indent="-31750" algn="l" rtl="0">
              <a:spcBef>
                <a:spcPts val="0"/>
              </a:spcBef>
              <a:spcAft>
                <a:spcPts val="120"/>
              </a:spcAft>
              <a:buClr>
                <a:schemeClr val="dk1"/>
              </a:buClr>
              <a:buFont typeface="Arial"/>
              <a:buChar char="•"/>
              <a:defRPr/>
            </a:lvl5pPr>
            <a:lvl6pPr marL="2076450" lvl="5" indent="-31750" algn="l" rtl="0">
              <a:spcBef>
                <a:spcPts val="0"/>
              </a:spcBef>
              <a:spcAft>
                <a:spcPts val="120"/>
              </a:spcAft>
              <a:buClr>
                <a:schemeClr val="dk1"/>
              </a:buClr>
              <a:buFont typeface="Arial"/>
              <a:buChar char="•"/>
              <a:defRPr/>
            </a:lvl6pPr>
            <a:lvl7pPr marL="2533650" lvl="6" indent="-31750" algn="l" rtl="0">
              <a:spcBef>
                <a:spcPts val="0"/>
              </a:spcBef>
              <a:spcAft>
                <a:spcPts val="120"/>
              </a:spcAft>
              <a:buClr>
                <a:schemeClr val="dk1"/>
              </a:buClr>
              <a:buFont typeface="Arial"/>
              <a:buChar char="•"/>
              <a:defRPr/>
            </a:lvl7pPr>
            <a:lvl8pPr marL="2990850" lvl="7" indent="-31750" algn="l" rtl="0">
              <a:spcBef>
                <a:spcPts val="0"/>
              </a:spcBef>
              <a:spcAft>
                <a:spcPts val="120"/>
              </a:spcAft>
              <a:buClr>
                <a:schemeClr val="dk1"/>
              </a:buClr>
              <a:buFont typeface="Arial"/>
              <a:buChar char="•"/>
              <a:defRPr/>
            </a:lvl8pPr>
            <a:lvl9pPr marL="3448050" lvl="8" indent="-31750" algn="l" rtl="0">
              <a:spcBef>
                <a:spcPts val="0"/>
              </a:spcBef>
              <a:spcAft>
                <a:spcPts val="120"/>
              </a:spcAft>
              <a:buClr>
                <a:schemeClr val="dk1"/>
              </a:buClr>
              <a:buFont typeface="Arial"/>
              <a:buChar char="•"/>
              <a:defRPr/>
            </a:lvl9pPr>
          </a:lstStyle>
          <a:p>
            <a:endParaRPr/>
          </a:p>
        </p:txBody>
      </p:sp>
    </p:spTree>
    <p:extLst>
      <p:ext uri="{BB962C8B-B14F-4D97-AF65-F5344CB8AC3E}">
        <p14:creationId xmlns:p14="http://schemas.microsoft.com/office/powerpoint/2010/main" val="808685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cSld name="Titre et texte vertical">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914400" y="88900"/>
            <a:ext cx="7978775" cy="736599"/>
          </a:xfrm>
          <a:prstGeom prst="rect">
            <a:avLst/>
          </a:prstGeom>
          <a:noFill/>
          <a:ln>
            <a:noFill/>
          </a:ln>
        </p:spPr>
        <p:txBody>
          <a:bodyPr lIns="91425" tIns="91425" rIns="91425" bIns="91425" anchor="ctr" anchorCtr="0"/>
          <a:lstStyle>
            <a:lvl1pPr lvl="0" algn="l" rtl="0">
              <a:lnSpc>
                <a:spcPct val="80000"/>
              </a:lnSpc>
              <a:spcBef>
                <a:spcPts val="0"/>
              </a:spcBef>
              <a:spcAft>
                <a:spcPts val="0"/>
              </a:spcAft>
              <a:defRPr/>
            </a:lvl1pPr>
            <a:lvl2pPr lvl="1" algn="l" rtl="0">
              <a:lnSpc>
                <a:spcPct val="80000"/>
              </a:lnSpc>
              <a:spcBef>
                <a:spcPts val="0"/>
              </a:spcBef>
              <a:spcAft>
                <a:spcPts val="0"/>
              </a:spcAft>
              <a:defRPr/>
            </a:lvl2pPr>
            <a:lvl3pPr lvl="2" algn="l" rtl="0">
              <a:lnSpc>
                <a:spcPct val="80000"/>
              </a:lnSpc>
              <a:spcBef>
                <a:spcPts val="0"/>
              </a:spcBef>
              <a:spcAft>
                <a:spcPts val="0"/>
              </a:spcAft>
              <a:defRPr/>
            </a:lvl3pPr>
            <a:lvl4pPr lvl="3" algn="l" rtl="0">
              <a:lnSpc>
                <a:spcPct val="80000"/>
              </a:lnSpc>
              <a:spcBef>
                <a:spcPts val="0"/>
              </a:spcBef>
              <a:spcAft>
                <a:spcPts val="0"/>
              </a:spcAft>
              <a:defRPr/>
            </a:lvl4pPr>
            <a:lvl5pPr lvl="4" algn="l" rtl="0">
              <a:lnSpc>
                <a:spcPct val="80000"/>
              </a:lnSpc>
              <a:spcBef>
                <a:spcPts val="0"/>
              </a:spcBef>
              <a:spcAft>
                <a:spcPts val="0"/>
              </a:spcAft>
              <a:defRPr/>
            </a:lvl5pPr>
            <a:lvl6pPr marL="457200" lvl="5" algn="l" rtl="0">
              <a:lnSpc>
                <a:spcPct val="80000"/>
              </a:lnSpc>
              <a:spcBef>
                <a:spcPts val="0"/>
              </a:spcBef>
              <a:spcAft>
                <a:spcPts val="0"/>
              </a:spcAft>
              <a:defRPr/>
            </a:lvl6pPr>
            <a:lvl7pPr marL="914400" lvl="6" algn="l" rtl="0">
              <a:lnSpc>
                <a:spcPct val="80000"/>
              </a:lnSpc>
              <a:spcBef>
                <a:spcPts val="0"/>
              </a:spcBef>
              <a:spcAft>
                <a:spcPts val="0"/>
              </a:spcAft>
              <a:defRPr/>
            </a:lvl7pPr>
            <a:lvl8pPr marL="1371600" lvl="7" algn="l" rtl="0">
              <a:lnSpc>
                <a:spcPct val="80000"/>
              </a:lnSpc>
              <a:spcBef>
                <a:spcPts val="0"/>
              </a:spcBef>
              <a:spcAft>
                <a:spcPts val="0"/>
              </a:spcAft>
              <a:defRPr/>
            </a:lvl8pPr>
            <a:lvl9pPr marL="1828800" lvl="8" algn="l" rtl="0">
              <a:lnSpc>
                <a:spcPct val="80000"/>
              </a:lnSpc>
              <a:spcBef>
                <a:spcPts val="0"/>
              </a:spcBef>
              <a:spcAft>
                <a:spcPts val="0"/>
              </a:spcAft>
              <a:defRPr/>
            </a:lvl9pPr>
          </a:lstStyle>
          <a:p>
            <a:endParaRPr/>
          </a:p>
        </p:txBody>
      </p:sp>
      <p:sp>
        <p:nvSpPr>
          <p:cNvPr id="43" name="Shape 43"/>
          <p:cNvSpPr txBox="1">
            <a:spLocks noGrp="1"/>
          </p:cNvSpPr>
          <p:nvPr>
            <p:ph type="body" idx="1"/>
          </p:nvPr>
        </p:nvSpPr>
        <p:spPr>
          <a:xfrm rot="5400000">
            <a:off x="2475705" y="-192881"/>
            <a:ext cx="4867274" cy="7967662"/>
          </a:xfrm>
          <a:prstGeom prst="rect">
            <a:avLst/>
          </a:prstGeom>
          <a:noFill/>
          <a:ln>
            <a:noFill/>
          </a:ln>
        </p:spPr>
        <p:txBody>
          <a:bodyPr lIns="91425" tIns="91425" rIns="91425" bIns="91425" anchor="t" anchorCtr="0"/>
          <a:lstStyle>
            <a:lvl1pPr marL="266700" lvl="0" indent="-114300" algn="l" rtl="0">
              <a:spcBef>
                <a:spcPts val="2400"/>
              </a:spcBef>
              <a:spcAft>
                <a:spcPts val="640"/>
              </a:spcAft>
              <a:buClr>
                <a:srgbClr val="DA162E"/>
              </a:buClr>
              <a:buFont typeface="Noto Symbol"/>
              <a:buChar char="■"/>
              <a:defRPr/>
            </a:lvl1pPr>
            <a:lvl2pPr marL="628650" lvl="1" indent="-107950" algn="l" rtl="0">
              <a:spcBef>
                <a:spcPts val="0"/>
              </a:spcBef>
              <a:spcAft>
                <a:spcPts val="160"/>
              </a:spcAft>
              <a:buClr>
                <a:schemeClr val="lt2"/>
              </a:buClr>
              <a:buFont typeface="Noto Symbol"/>
              <a:buChar char="■"/>
              <a:defRPr/>
            </a:lvl2pPr>
            <a:lvl3pPr marL="985838" lvl="2" indent="-124777" algn="l" rtl="0">
              <a:spcBef>
                <a:spcPts val="0"/>
              </a:spcBef>
              <a:spcAft>
                <a:spcPts val="160"/>
              </a:spcAft>
              <a:buClr>
                <a:srgbClr val="A7A9C1"/>
              </a:buClr>
              <a:buFont typeface="Noto Symbol"/>
              <a:buChar char="■"/>
              <a:defRPr/>
            </a:lvl3pPr>
            <a:lvl4pPr marL="1343025" lvl="3" indent="-98425" algn="l" rtl="0">
              <a:spcBef>
                <a:spcPts val="0"/>
              </a:spcBef>
              <a:spcAft>
                <a:spcPts val="140"/>
              </a:spcAft>
              <a:buClr>
                <a:schemeClr val="dk1"/>
              </a:buClr>
              <a:buFont typeface="Arial"/>
              <a:buChar char="–"/>
              <a:defRPr/>
            </a:lvl4pPr>
            <a:lvl5pPr marL="1619250" lvl="4" indent="-31750" algn="l" rtl="0">
              <a:spcBef>
                <a:spcPts val="0"/>
              </a:spcBef>
              <a:spcAft>
                <a:spcPts val="120"/>
              </a:spcAft>
              <a:buClr>
                <a:schemeClr val="dk1"/>
              </a:buClr>
              <a:buFont typeface="Arial"/>
              <a:buChar char="•"/>
              <a:defRPr/>
            </a:lvl5pPr>
            <a:lvl6pPr marL="2076450" lvl="5" indent="-31750" algn="l" rtl="0">
              <a:spcBef>
                <a:spcPts val="0"/>
              </a:spcBef>
              <a:spcAft>
                <a:spcPts val="120"/>
              </a:spcAft>
              <a:buClr>
                <a:schemeClr val="dk1"/>
              </a:buClr>
              <a:buFont typeface="Arial"/>
              <a:buChar char="•"/>
              <a:defRPr/>
            </a:lvl6pPr>
            <a:lvl7pPr marL="2533650" lvl="6" indent="-31750" algn="l" rtl="0">
              <a:spcBef>
                <a:spcPts val="0"/>
              </a:spcBef>
              <a:spcAft>
                <a:spcPts val="120"/>
              </a:spcAft>
              <a:buClr>
                <a:schemeClr val="dk1"/>
              </a:buClr>
              <a:buFont typeface="Arial"/>
              <a:buChar char="•"/>
              <a:defRPr/>
            </a:lvl7pPr>
            <a:lvl8pPr marL="2990850" lvl="7" indent="-31750" algn="l" rtl="0">
              <a:spcBef>
                <a:spcPts val="0"/>
              </a:spcBef>
              <a:spcAft>
                <a:spcPts val="120"/>
              </a:spcAft>
              <a:buClr>
                <a:schemeClr val="dk1"/>
              </a:buClr>
              <a:buFont typeface="Arial"/>
              <a:buChar char="•"/>
              <a:defRPr/>
            </a:lvl8pPr>
            <a:lvl9pPr marL="3448050" lvl="8" indent="-31750" algn="l" rtl="0">
              <a:spcBef>
                <a:spcPts val="0"/>
              </a:spcBef>
              <a:spcAft>
                <a:spcPts val="120"/>
              </a:spcAft>
              <a:buClr>
                <a:schemeClr val="dk1"/>
              </a:buClr>
              <a:buFont typeface="Arial"/>
              <a:buChar char="•"/>
              <a:defRPr/>
            </a:lvl9pPr>
          </a:lstStyle>
          <a:p>
            <a:endParaRPr/>
          </a:p>
        </p:txBody>
      </p:sp>
    </p:spTree>
    <p:extLst>
      <p:ext uri="{BB962C8B-B14F-4D97-AF65-F5344CB8AC3E}">
        <p14:creationId xmlns:p14="http://schemas.microsoft.com/office/powerpoint/2010/main" val="3106154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Image avec légende">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6" name="Shape 46"/>
          <p:cNvSpPr>
            <a:spLocks noGrp="1"/>
          </p:cNvSpPr>
          <p:nvPr>
            <p:ph type="pic" idx="2"/>
          </p:nvPr>
        </p:nvSpPr>
        <p:spPr>
          <a:xfrm>
            <a:off x="1792288" y="612775"/>
            <a:ext cx="5486399" cy="4114800"/>
          </a:xfrm>
          <a:prstGeom prst="rect">
            <a:avLst/>
          </a:prstGeom>
          <a:noFill/>
          <a:ln>
            <a:noFill/>
          </a:ln>
        </p:spPr>
      </p:sp>
      <p:sp>
        <p:nvSpPr>
          <p:cNvPr id="47" name="Shape 4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Tree>
    <p:extLst>
      <p:ext uri="{BB962C8B-B14F-4D97-AF65-F5344CB8AC3E}">
        <p14:creationId xmlns:p14="http://schemas.microsoft.com/office/powerpoint/2010/main" val="132939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cSld name="Contenu avec légende">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0" name="Shape 5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1" name="Shape 5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Tree>
    <p:extLst>
      <p:ext uri="{BB962C8B-B14F-4D97-AF65-F5344CB8AC3E}">
        <p14:creationId xmlns:p14="http://schemas.microsoft.com/office/powerpoint/2010/main" val="2205103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Vide">
    <p:spTree>
      <p:nvGrpSpPr>
        <p:cNvPr id="1" name="Shape 52"/>
        <p:cNvGrpSpPr/>
        <p:nvPr/>
      </p:nvGrpSpPr>
      <p:grpSpPr>
        <a:xfrm>
          <a:off x="0" y="0"/>
          <a:ext cx="0" cy="0"/>
          <a:chOff x="0" y="0"/>
          <a:chExt cx="0" cy="0"/>
        </a:xfrm>
      </p:grpSpPr>
    </p:spTree>
    <p:extLst>
      <p:ext uri="{BB962C8B-B14F-4D97-AF65-F5344CB8AC3E}">
        <p14:creationId xmlns:p14="http://schemas.microsoft.com/office/powerpoint/2010/main" val="1150167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914400" y="88900"/>
            <a:ext cx="7978775" cy="736599"/>
          </a:xfrm>
          <a:prstGeom prst="rect">
            <a:avLst/>
          </a:prstGeom>
          <a:noFill/>
          <a:ln>
            <a:noFill/>
          </a:ln>
        </p:spPr>
        <p:txBody>
          <a:bodyPr lIns="91425" tIns="91425" rIns="91425" bIns="91425" anchor="ctr" anchorCtr="0"/>
          <a:lstStyle>
            <a:lvl1pPr lvl="0" algn="l" rtl="0">
              <a:lnSpc>
                <a:spcPct val="80000"/>
              </a:lnSpc>
              <a:spcBef>
                <a:spcPts val="0"/>
              </a:spcBef>
              <a:spcAft>
                <a:spcPts val="0"/>
              </a:spcAft>
              <a:defRPr/>
            </a:lvl1pPr>
            <a:lvl2pPr lvl="1" algn="l" rtl="0">
              <a:lnSpc>
                <a:spcPct val="80000"/>
              </a:lnSpc>
              <a:spcBef>
                <a:spcPts val="0"/>
              </a:spcBef>
              <a:spcAft>
                <a:spcPts val="0"/>
              </a:spcAft>
              <a:defRPr/>
            </a:lvl2pPr>
            <a:lvl3pPr lvl="2" algn="l" rtl="0">
              <a:lnSpc>
                <a:spcPct val="80000"/>
              </a:lnSpc>
              <a:spcBef>
                <a:spcPts val="0"/>
              </a:spcBef>
              <a:spcAft>
                <a:spcPts val="0"/>
              </a:spcAft>
              <a:defRPr/>
            </a:lvl3pPr>
            <a:lvl4pPr lvl="3" algn="l" rtl="0">
              <a:lnSpc>
                <a:spcPct val="80000"/>
              </a:lnSpc>
              <a:spcBef>
                <a:spcPts val="0"/>
              </a:spcBef>
              <a:spcAft>
                <a:spcPts val="0"/>
              </a:spcAft>
              <a:defRPr/>
            </a:lvl4pPr>
            <a:lvl5pPr lvl="4" algn="l" rtl="0">
              <a:lnSpc>
                <a:spcPct val="80000"/>
              </a:lnSpc>
              <a:spcBef>
                <a:spcPts val="0"/>
              </a:spcBef>
              <a:spcAft>
                <a:spcPts val="0"/>
              </a:spcAft>
              <a:defRPr/>
            </a:lvl5pPr>
            <a:lvl6pPr marL="457200" lvl="5" algn="l" rtl="0">
              <a:lnSpc>
                <a:spcPct val="80000"/>
              </a:lnSpc>
              <a:spcBef>
                <a:spcPts val="0"/>
              </a:spcBef>
              <a:spcAft>
                <a:spcPts val="0"/>
              </a:spcAft>
              <a:defRPr/>
            </a:lvl6pPr>
            <a:lvl7pPr marL="914400" lvl="6" algn="l" rtl="0">
              <a:lnSpc>
                <a:spcPct val="80000"/>
              </a:lnSpc>
              <a:spcBef>
                <a:spcPts val="0"/>
              </a:spcBef>
              <a:spcAft>
                <a:spcPts val="0"/>
              </a:spcAft>
              <a:defRPr/>
            </a:lvl7pPr>
            <a:lvl8pPr marL="1371600" lvl="7" algn="l" rtl="0">
              <a:lnSpc>
                <a:spcPct val="80000"/>
              </a:lnSpc>
              <a:spcBef>
                <a:spcPts val="0"/>
              </a:spcBef>
              <a:spcAft>
                <a:spcPts val="0"/>
              </a:spcAft>
              <a:defRPr/>
            </a:lvl8pPr>
            <a:lvl9pPr marL="1828800" lvl="8" algn="l" rtl="0">
              <a:lnSpc>
                <a:spcPct val="80000"/>
              </a:lnSpc>
              <a:spcBef>
                <a:spcPts val="0"/>
              </a:spcBef>
              <a:spcAft>
                <a:spcPts val="0"/>
              </a:spcAft>
              <a:defRPr/>
            </a:lvl9pPr>
          </a:lstStyle>
          <a:p>
            <a:endParaRPr/>
          </a:p>
        </p:txBody>
      </p:sp>
    </p:spTree>
    <p:extLst>
      <p:ext uri="{BB962C8B-B14F-4D97-AF65-F5344CB8AC3E}">
        <p14:creationId xmlns:p14="http://schemas.microsoft.com/office/powerpoint/2010/main" val="712589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7" name="Shape 57"/>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58" name="Shape 58"/>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9" name="Shape 59"/>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60" name="Shape 60"/>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626795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914400" y="88900"/>
            <a:ext cx="7978775" cy="736599"/>
          </a:xfrm>
          <a:prstGeom prst="rect">
            <a:avLst/>
          </a:prstGeom>
          <a:noFill/>
          <a:ln>
            <a:noFill/>
          </a:ln>
        </p:spPr>
        <p:txBody>
          <a:bodyPr lIns="91425" tIns="91425" rIns="91425" bIns="91425" anchor="ctr" anchorCtr="0"/>
          <a:lstStyle>
            <a:lvl1pPr lvl="0" algn="l" rtl="0">
              <a:lnSpc>
                <a:spcPct val="80000"/>
              </a:lnSpc>
              <a:spcBef>
                <a:spcPts val="0"/>
              </a:spcBef>
              <a:spcAft>
                <a:spcPts val="0"/>
              </a:spcAft>
              <a:defRPr/>
            </a:lvl1pPr>
            <a:lvl2pPr lvl="1" algn="l" rtl="0">
              <a:lnSpc>
                <a:spcPct val="80000"/>
              </a:lnSpc>
              <a:spcBef>
                <a:spcPts val="0"/>
              </a:spcBef>
              <a:spcAft>
                <a:spcPts val="0"/>
              </a:spcAft>
              <a:defRPr/>
            </a:lvl2pPr>
            <a:lvl3pPr lvl="2" algn="l" rtl="0">
              <a:lnSpc>
                <a:spcPct val="80000"/>
              </a:lnSpc>
              <a:spcBef>
                <a:spcPts val="0"/>
              </a:spcBef>
              <a:spcAft>
                <a:spcPts val="0"/>
              </a:spcAft>
              <a:defRPr/>
            </a:lvl3pPr>
            <a:lvl4pPr lvl="3" algn="l" rtl="0">
              <a:lnSpc>
                <a:spcPct val="80000"/>
              </a:lnSpc>
              <a:spcBef>
                <a:spcPts val="0"/>
              </a:spcBef>
              <a:spcAft>
                <a:spcPts val="0"/>
              </a:spcAft>
              <a:defRPr/>
            </a:lvl4pPr>
            <a:lvl5pPr lvl="4" algn="l" rtl="0">
              <a:lnSpc>
                <a:spcPct val="80000"/>
              </a:lnSpc>
              <a:spcBef>
                <a:spcPts val="0"/>
              </a:spcBef>
              <a:spcAft>
                <a:spcPts val="0"/>
              </a:spcAft>
              <a:defRPr/>
            </a:lvl5pPr>
            <a:lvl6pPr marL="457200" lvl="5" algn="l" rtl="0">
              <a:lnSpc>
                <a:spcPct val="80000"/>
              </a:lnSpc>
              <a:spcBef>
                <a:spcPts val="0"/>
              </a:spcBef>
              <a:spcAft>
                <a:spcPts val="0"/>
              </a:spcAft>
              <a:defRPr/>
            </a:lvl6pPr>
            <a:lvl7pPr marL="914400" lvl="6" algn="l" rtl="0">
              <a:lnSpc>
                <a:spcPct val="80000"/>
              </a:lnSpc>
              <a:spcBef>
                <a:spcPts val="0"/>
              </a:spcBef>
              <a:spcAft>
                <a:spcPts val="0"/>
              </a:spcAft>
              <a:defRPr/>
            </a:lvl7pPr>
            <a:lvl8pPr marL="1371600" lvl="7" algn="l" rtl="0">
              <a:lnSpc>
                <a:spcPct val="80000"/>
              </a:lnSpc>
              <a:spcBef>
                <a:spcPts val="0"/>
              </a:spcBef>
              <a:spcAft>
                <a:spcPts val="0"/>
              </a:spcAft>
              <a:defRPr/>
            </a:lvl8pPr>
            <a:lvl9pPr marL="1828800" lvl="8" algn="l" rtl="0">
              <a:lnSpc>
                <a:spcPct val="80000"/>
              </a:lnSpc>
              <a:spcBef>
                <a:spcPts val="0"/>
              </a:spcBef>
              <a:spcAft>
                <a:spcPts val="0"/>
              </a:spcAft>
              <a:defRPr/>
            </a:lvl9pPr>
          </a:lstStyle>
          <a:p>
            <a:endParaRPr/>
          </a:p>
        </p:txBody>
      </p:sp>
      <p:sp>
        <p:nvSpPr>
          <p:cNvPr id="63" name="Shape 63"/>
          <p:cNvSpPr txBox="1">
            <a:spLocks noGrp="1"/>
          </p:cNvSpPr>
          <p:nvPr>
            <p:ph type="body" idx="1"/>
          </p:nvPr>
        </p:nvSpPr>
        <p:spPr>
          <a:xfrm>
            <a:off x="756525" y="1677500"/>
            <a:ext cx="8387400" cy="4546800"/>
          </a:xfrm>
          <a:prstGeom prst="rect">
            <a:avLst/>
          </a:prstGeom>
          <a:noFill/>
          <a:ln>
            <a:noFill/>
          </a:ln>
        </p:spPr>
        <p:txBody>
          <a:bodyPr lIns="91425" tIns="91425" rIns="91425" bIns="91425" anchor="t" anchorCtr="0"/>
          <a:lstStyle>
            <a:lvl1pPr lvl="0" rtl="0">
              <a:spcBef>
                <a:spcPts val="0"/>
              </a:spcBef>
              <a:buSzPct val="75000"/>
              <a:defRPr sz="16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4" name="Shape 64"/>
          <p:cNvSpPr txBox="1">
            <a:spLocks noGrp="1"/>
          </p:cNvSpPr>
          <p:nvPr>
            <p:ph type="body" idx="2"/>
          </p:nvPr>
        </p:nvSpPr>
        <p:spPr>
          <a:xfrm>
            <a:off x="4984750" y="1357312"/>
            <a:ext cx="3908424" cy="4867274"/>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281798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7377289" cy="1143000"/>
          </a:xfrm>
        </p:spPr>
        <p:txBody>
          <a:bodyPr/>
          <a:lstStyle>
            <a:lvl1pPr>
              <a:defRPr>
                <a:solidFill>
                  <a:srgbClr val="C00000"/>
                </a:solidFill>
              </a:defRPr>
            </a:lvl1pPr>
          </a:lstStyle>
          <a:p>
            <a:r>
              <a:rPr lang="fr-FR" dirty="0"/>
              <a:t>Cliquez et modifiez le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FB689A70-8480-4BEA-B335-01634E75E0F7}" type="datetime1">
              <a:rPr lang="fr-FR" smtClean="0"/>
              <a:t>27/03/2017</a:t>
            </a:fld>
            <a:endParaRPr lang="fr-FR"/>
          </a:p>
        </p:txBody>
      </p:sp>
      <p:sp>
        <p:nvSpPr>
          <p:cNvPr id="5" name="Espace réservé du pied de page 4"/>
          <p:cNvSpPr>
            <a:spLocks noGrp="1"/>
          </p:cNvSpPr>
          <p:nvPr>
            <p:ph type="ftr" sz="quarter" idx="11"/>
          </p:nvPr>
        </p:nvSpPr>
        <p:spPr/>
        <p:txBody>
          <a:bodyPr/>
          <a:lstStyle/>
          <a:p>
            <a:r>
              <a:rPr lang="fr-FR"/>
              <a:t>http://ciffopexec.fr</a:t>
            </a:r>
          </a:p>
        </p:txBody>
      </p:sp>
      <p:sp>
        <p:nvSpPr>
          <p:cNvPr id="6" name="Espace réservé du numéro de diapositive 5"/>
          <p:cNvSpPr>
            <a:spLocks noGrp="1"/>
          </p:cNvSpPr>
          <p:nvPr>
            <p:ph type="sldNum" sz="quarter" idx="12"/>
          </p:nvPr>
        </p:nvSpPr>
        <p:spPr/>
        <p:txBody>
          <a:bodyPr/>
          <a:lstStyle/>
          <a:p>
            <a:fld id="{A1B74424-5EA7-E641-8625-28989B7DDA84}" type="slidenum">
              <a:rPr lang="fr-FR" smtClean="0"/>
              <a:t>‹N°›</a:t>
            </a:fld>
            <a:endParaRPr lang="fr-FR"/>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9022" y="0"/>
            <a:ext cx="1352240" cy="897504"/>
          </a:xfrm>
          <a:prstGeom prst="rect">
            <a:avLst/>
          </a:prstGeom>
        </p:spPr>
      </p:pic>
    </p:spTree>
    <p:extLst>
      <p:ext uri="{BB962C8B-B14F-4D97-AF65-F5344CB8AC3E}">
        <p14:creationId xmlns:p14="http://schemas.microsoft.com/office/powerpoint/2010/main" val="979305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7" name="Shape 67"/>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Tree>
    <p:extLst>
      <p:ext uri="{BB962C8B-B14F-4D97-AF65-F5344CB8AC3E}">
        <p14:creationId xmlns:p14="http://schemas.microsoft.com/office/powerpoint/2010/main" val="2877616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914400" y="88900"/>
            <a:ext cx="7978775" cy="736599"/>
          </a:xfrm>
          <a:prstGeom prst="rect">
            <a:avLst/>
          </a:prstGeom>
          <a:noFill/>
          <a:ln>
            <a:noFill/>
          </a:ln>
        </p:spPr>
        <p:txBody>
          <a:bodyPr lIns="91425" tIns="91425" rIns="91425" bIns="91425" anchor="ctr" anchorCtr="0"/>
          <a:lstStyle>
            <a:lvl1pPr lvl="0" algn="l" rtl="0">
              <a:lnSpc>
                <a:spcPct val="80000"/>
              </a:lnSpc>
              <a:spcBef>
                <a:spcPts val="0"/>
              </a:spcBef>
              <a:spcAft>
                <a:spcPts val="0"/>
              </a:spcAft>
              <a:defRPr/>
            </a:lvl1pPr>
            <a:lvl2pPr lvl="1" algn="l" rtl="0">
              <a:lnSpc>
                <a:spcPct val="80000"/>
              </a:lnSpc>
              <a:spcBef>
                <a:spcPts val="0"/>
              </a:spcBef>
              <a:spcAft>
                <a:spcPts val="0"/>
              </a:spcAft>
              <a:defRPr/>
            </a:lvl2pPr>
            <a:lvl3pPr lvl="2" algn="l" rtl="0">
              <a:lnSpc>
                <a:spcPct val="80000"/>
              </a:lnSpc>
              <a:spcBef>
                <a:spcPts val="0"/>
              </a:spcBef>
              <a:spcAft>
                <a:spcPts val="0"/>
              </a:spcAft>
              <a:defRPr/>
            </a:lvl3pPr>
            <a:lvl4pPr lvl="3" algn="l" rtl="0">
              <a:lnSpc>
                <a:spcPct val="80000"/>
              </a:lnSpc>
              <a:spcBef>
                <a:spcPts val="0"/>
              </a:spcBef>
              <a:spcAft>
                <a:spcPts val="0"/>
              </a:spcAft>
              <a:defRPr/>
            </a:lvl4pPr>
            <a:lvl5pPr lvl="4" algn="l" rtl="0">
              <a:lnSpc>
                <a:spcPct val="80000"/>
              </a:lnSpc>
              <a:spcBef>
                <a:spcPts val="0"/>
              </a:spcBef>
              <a:spcAft>
                <a:spcPts val="0"/>
              </a:spcAft>
              <a:defRPr/>
            </a:lvl5pPr>
            <a:lvl6pPr marL="457200" lvl="5" algn="l" rtl="0">
              <a:lnSpc>
                <a:spcPct val="80000"/>
              </a:lnSpc>
              <a:spcBef>
                <a:spcPts val="0"/>
              </a:spcBef>
              <a:spcAft>
                <a:spcPts val="0"/>
              </a:spcAft>
              <a:defRPr/>
            </a:lvl6pPr>
            <a:lvl7pPr marL="914400" lvl="6" algn="l" rtl="0">
              <a:lnSpc>
                <a:spcPct val="80000"/>
              </a:lnSpc>
              <a:spcBef>
                <a:spcPts val="0"/>
              </a:spcBef>
              <a:spcAft>
                <a:spcPts val="0"/>
              </a:spcAft>
              <a:defRPr/>
            </a:lvl7pPr>
            <a:lvl8pPr marL="1371600" lvl="7" algn="l" rtl="0">
              <a:lnSpc>
                <a:spcPct val="80000"/>
              </a:lnSpc>
              <a:spcBef>
                <a:spcPts val="0"/>
              </a:spcBef>
              <a:spcAft>
                <a:spcPts val="0"/>
              </a:spcAft>
              <a:defRPr/>
            </a:lvl8pPr>
            <a:lvl9pPr marL="1828800" lvl="8" algn="l" rtl="0">
              <a:lnSpc>
                <a:spcPct val="80000"/>
              </a:lnSpc>
              <a:spcBef>
                <a:spcPts val="0"/>
              </a:spcBef>
              <a:spcAft>
                <a:spcPts val="0"/>
              </a:spcAft>
              <a:defRPr/>
            </a:lvl9pPr>
          </a:lstStyle>
          <a:p>
            <a:endParaRPr/>
          </a:p>
        </p:txBody>
      </p:sp>
      <p:sp>
        <p:nvSpPr>
          <p:cNvPr id="70" name="Shape 70"/>
          <p:cNvSpPr txBox="1">
            <a:spLocks noGrp="1"/>
          </p:cNvSpPr>
          <p:nvPr>
            <p:ph type="body" idx="1"/>
          </p:nvPr>
        </p:nvSpPr>
        <p:spPr>
          <a:xfrm>
            <a:off x="925512" y="1357312"/>
            <a:ext cx="7967662" cy="4867274"/>
          </a:xfrm>
          <a:prstGeom prst="rect">
            <a:avLst/>
          </a:prstGeom>
          <a:noFill/>
          <a:ln>
            <a:noFill/>
          </a:ln>
        </p:spPr>
        <p:txBody>
          <a:bodyPr lIns="91425" tIns="91425" rIns="91425" bIns="91425" anchor="t" anchorCtr="0"/>
          <a:lstStyle>
            <a:lvl1pPr marL="266700" lvl="0" indent="-114300" algn="l" rtl="0">
              <a:spcBef>
                <a:spcPts val="2400"/>
              </a:spcBef>
              <a:spcAft>
                <a:spcPts val="640"/>
              </a:spcAft>
              <a:buClr>
                <a:srgbClr val="DA162E"/>
              </a:buClr>
              <a:buFont typeface="Noto Symbol"/>
              <a:buChar char="■"/>
              <a:defRPr/>
            </a:lvl1pPr>
            <a:lvl2pPr marL="628650" lvl="1" indent="-107950" algn="l" rtl="0">
              <a:spcBef>
                <a:spcPts val="0"/>
              </a:spcBef>
              <a:spcAft>
                <a:spcPts val="160"/>
              </a:spcAft>
              <a:buClr>
                <a:schemeClr val="lt2"/>
              </a:buClr>
              <a:buFont typeface="Noto Symbol"/>
              <a:buChar char="■"/>
              <a:defRPr/>
            </a:lvl2pPr>
            <a:lvl3pPr marL="985838" lvl="2" indent="-124777" algn="l" rtl="0">
              <a:spcBef>
                <a:spcPts val="0"/>
              </a:spcBef>
              <a:spcAft>
                <a:spcPts val="160"/>
              </a:spcAft>
              <a:buClr>
                <a:srgbClr val="A7A9C1"/>
              </a:buClr>
              <a:buFont typeface="Noto Symbol"/>
              <a:buChar char="■"/>
              <a:defRPr/>
            </a:lvl3pPr>
            <a:lvl4pPr marL="1343025" lvl="3" indent="-98425" algn="l" rtl="0">
              <a:spcBef>
                <a:spcPts val="0"/>
              </a:spcBef>
              <a:spcAft>
                <a:spcPts val="140"/>
              </a:spcAft>
              <a:buClr>
                <a:schemeClr val="dk1"/>
              </a:buClr>
              <a:buFont typeface="Arial"/>
              <a:buChar char="–"/>
              <a:defRPr/>
            </a:lvl4pPr>
            <a:lvl5pPr marL="1619250" lvl="4" indent="-31750" algn="l" rtl="0">
              <a:spcBef>
                <a:spcPts val="0"/>
              </a:spcBef>
              <a:spcAft>
                <a:spcPts val="120"/>
              </a:spcAft>
              <a:buClr>
                <a:schemeClr val="dk1"/>
              </a:buClr>
              <a:buFont typeface="Arial"/>
              <a:buChar char="•"/>
              <a:defRPr/>
            </a:lvl5pPr>
            <a:lvl6pPr marL="2076450" lvl="5" indent="-31750" algn="l" rtl="0">
              <a:spcBef>
                <a:spcPts val="0"/>
              </a:spcBef>
              <a:spcAft>
                <a:spcPts val="120"/>
              </a:spcAft>
              <a:buClr>
                <a:schemeClr val="dk1"/>
              </a:buClr>
              <a:buFont typeface="Arial"/>
              <a:buChar char="•"/>
              <a:defRPr/>
            </a:lvl6pPr>
            <a:lvl7pPr marL="2533650" lvl="6" indent="-31750" algn="l" rtl="0">
              <a:spcBef>
                <a:spcPts val="0"/>
              </a:spcBef>
              <a:spcAft>
                <a:spcPts val="120"/>
              </a:spcAft>
              <a:buClr>
                <a:schemeClr val="dk1"/>
              </a:buClr>
              <a:buFont typeface="Arial"/>
              <a:buChar char="•"/>
              <a:defRPr/>
            </a:lvl7pPr>
            <a:lvl8pPr marL="2990850" lvl="7" indent="-31750" algn="l" rtl="0">
              <a:spcBef>
                <a:spcPts val="0"/>
              </a:spcBef>
              <a:spcAft>
                <a:spcPts val="120"/>
              </a:spcAft>
              <a:buClr>
                <a:schemeClr val="dk1"/>
              </a:buClr>
              <a:buFont typeface="Arial"/>
              <a:buChar char="•"/>
              <a:defRPr/>
            </a:lvl8pPr>
            <a:lvl9pPr marL="3448050" lvl="8" indent="-31750" algn="l" rtl="0">
              <a:spcBef>
                <a:spcPts val="0"/>
              </a:spcBef>
              <a:spcAft>
                <a:spcPts val="120"/>
              </a:spcAft>
              <a:buClr>
                <a:schemeClr val="dk1"/>
              </a:buClr>
              <a:buFont typeface="Arial"/>
              <a:buChar char="•"/>
              <a:defRPr/>
            </a:lvl9pPr>
          </a:lstStyle>
          <a:p>
            <a:endParaRPr/>
          </a:p>
        </p:txBody>
      </p:sp>
    </p:spTree>
    <p:extLst>
      <p:ext uri="{BB962C8B-B14F-4D97-AF65-F5344CB8AC3E}">
        <p14:creationId xmlns:p14="http://schemas.microsoft.com/office/powerpoint/2010/main" val="205517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4" y="4406901"/>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4"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1DBB7D20-6999-4490-BD3A-E26031235424}" type="datetime1">
              <a:rPr lang="fr-FR" smtClean="0"/>
              <a:t>27/03/2017</a:t>
            </a:fld>
            <a:endParaRPr lang="fr-FR"/>
          </a:p>
        </p:txBody>
      </p:sp>
      <p:sp>
        <p:nvSpPr>
          <p:cNvPr id="5" name="Espace réservé du pied de page 4"/>
          <p:cNvSpPr>
            <a:spLocks noGrp="1"/>
          </p:cNvSpPr>
          <p:nvPr>
            <p:ph type="ftr" sz="quarter" idx="11"/>
          </p:nvPr>
        </p:nvSpPr>
        <p:spPr/>
        <p:txBody>
          <a:bodyPr/>
          <a:lstStyle/>
          <a:p>
            <a:r>
              <a:rPr lang="fr-FR"/>
              <a:t>http://ciffopexec.fr</a:t>
            </a:r>
          </a:p>
        </p:txBody>
      </p:sp>
      <p:sp>
        <p:nvSpPr>
          <p:cNvPr id="6" name="Espace réservé du numéro de diapositive 5"/>
          <p:cNvSpPr>
            <a:spLocks noGrp="1"/>
          </p:cNvSpPr>
          <p:nvPr>
            <p:ph type="sldNum" sz="quarter" idx="12"/>
          </p:nvPr>
        </p:nvSpPr>
        <p:spPr/>
        <p:txBody>
          <a:bodyPr/>
          <a:lstStyle/>
          <a:p>
            <a:fld id="{A1B74424-5EA7-E641-8625-28989B7DDA84}" type="slidenum">
              <a:rPr lang="fr-FR" smtClean="0"/>
              <a:t>‹N°›</a:t>
            </a:fld>
            <a:endParaRPr lang="fr-FR"/>
          </a:p>
        </p:txBody>
      </p:sp>
    </p:spTree>
    <p:extLst>
      <p:ext uri="{BB962C8B-B14F-4D97-AF65-F5344CB8AC3E}">
        <p14:creationId xmlns:p14="http://schemas.microsoft.com/office/powerpoint/2010/main" val="2246829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1"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1"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81AD5FE-6669-49EF-A19A-7F8F1ADB9F97}" type="datetime1">
              <a:rPr lang="fr-FR" smtClean="0"/>
              <a:t>27/03/2017</a:t>
            </a:fld>
            <a:endParaRPr lang="fr-FR"/>
          </a:p>
        </p:txBody>
      </p:sp>
      <p:sp>
        <p:nvSpPr>
          <p:cNvPr id="6" name="Espace réservé du pied de page 5"/>
          <p:cNvSpPr>
            <a:spLocks noGrp="1"/>
          </p:cNvSpPr>
          <p:nvPr>
            <p:ph type="ftr" sz="quarter" idx="11"/>
          </p:nvPr>
        </p:nvSpPr>
        <p:spPr/>
        <p:txBody>
          <a:bodyPr/>
          <a:lstStyle/>
          <a:p>
            <a:r>
              <a:rPr lang="fr-FR"/>
              <a:t>http://ciffopexec.fr</a:t>
            </a:r>
          </a:p>
        </p:txBody>
      </p:sp>
      <p:sp>
        <p:nvSpPr>
          <p:cNvPr id="7" name="Espace réservé du numéro de diapositive 6"/>
          <p:cNvSpPr>
            <a:spLocks noGrp="1"/>
          </p:cNvSpPr>
          <p:nvPr>
            <p:ph type="sldNum" sz="quarter" idx="12"/>
          </p:nvPr>
        </p:nvSpPr>
        <p:spPr/>
        <p:txBody>
          <a:bodyPr/>
          <a:lstStyle/>
          <a:p>
            <a:fld id="{A1B74424-5EA7-E641-8625-28989B7DDA84}" type="slidenum">
              <a:rPr lang="fr-FR" smtClean="0"/>
              <a:t>‹N°›</a:t>
            </a:fld>
            <a:endParaRPr lang="fr-FR"/>
          </a:p>
        </p:txBody>
      </p:sp>
    </p:spTree>
    <p:extLst>
      <p:ext uri="{BB962C8B-B14F-4D97-AF65-F5344CB8AC3E}">
        <p14:creationId xmlns:p14="http://schemas.microsoft.com/office/powerpoint/2010/main" val="2827037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2" y="1535113"/>
            <a:ext cx="4040189"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2" y="2174875"/>
            <a:ext cx="4040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8" y="1535113"/>
            <a:ext cx="404177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8" y="2174875"/>
            <a:ext cx="404177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9B48606-570A-40F1-8996-043297A4A698}" type="datetime1">
              <a:rPr lang="fr-FR" smtClean="0"/>
              <a:t>27/03/2017</a:t>
            </a:fld>
            <a:endParaRPr lang="fr-FR"/>
          </a:p>
        </p:txBody>
      </p:sp>
      <p:sp>
        <p:nvSpPr>
          <p:cNvPr id="8" name="Espace réservé du pied de page 7"/>
          <p:cNvSpPr>
            <a:spLocks noGrp="1"/>
          </p:cNvSpPr>
          <p:nvPr>
            <p:ph type="ftr" sz="quarter" idx="11"/>
          </p:nvPr>
        </p:nvSpPr>
        <p:spPr/>
        <p:txBody>
          <a:bodyPr/>
          <a:lstStyle/>
          <a:p>
            <a:r>
              <a:rPr lang="fr-FR"/>
              <a:t>http://ciffopexec.fr</a:t>
            </a:r>
          </a:p>
        </p:txBody>
      </p:sp>
      <p:sp>
        <p:nvSpPr>
          <p:cNvPr id="9" name="Espace réservé du numéro de diapositive 8"/>
          <p:cNvSpPr>
            <a:spLocks noGrp="1"/>
          </p:cNvSpPr>
          <p:nvPr>
            <p:ph type="sldNum" sz="quarter" idx="12"/>
          </p:nvPr>
        </p:nvSpPr>
        <p:spPr/>
        <p:txBody>
          <a:bodyPr/>
          <a:lstStyle/>
          <a:p>
            <a:fld id="{A1B74424-5EA7-E641-8625-28989B7DDA84}" type="slidenum">
              <a:rPr lang="fr-FR" smtClean="0"/>
              <a:t>‹N°›</a:t>
            </a:fld>
            <a:endParaRPr lang="fr-FR"/>
          </a:p>
        </p:txBody>
      </p:sp>
    </p:spTree>
    <p:extLst>
      <p:ext uri="{BB962C8B-B14F-4D97-AF65-F5344CB8AC3E}">
        <p14:creationId xmlns:p14="http://schemas.microsoft.com/office/powerpoint/2010/main" val="45777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36A298EF-735A-4BEF-B93E-77C2D9FF7939}" type="datetime1">
              <a:rPr lang="fr-FR" smtClean="0"/>
              <a:t>27/03/2017</a:t>
            </a:fld>
            <a:endParaRPr lang="fr-FR"/>
          </a:p>
        </p:txBody>
      </p:sp>
      <p:sp>
        <p:nvSpPr>
          <p:cNvPr id="4" name="Espace réservé du pied de page 3"/>
          <p:cNvSpPr>
            <a:spLocks noGrp="1"/>
          </p:cNvSpPr>
          <p:nvPr>
            <p:ph type="ftr" sz="quarter" idx="11"/>
          </p:nvPr>
        </p:nvSpPr>
        <p:spPr/>
        <p:txBody>
          <a:bodyPr/>
          <a:lstStyle/>
          <a:p>
            <a:r>
              <a:rPr lang="fr-FR"/>
              <a:t>http://ciffopexec.fr</a:t>
            </a:r>
          </a:p>
        </p:txBody>
      </p:sp>
      <p:sp>
        <p:nvSpPr>
          <p:cNvPr id="5" name="Espace réservé du numéro de diapositive 4"/>
          <p:cNvSpPr>
            <a:spLocks noGrp="1"/>
          </p:cNvSpPr>
          <p:nvPr>
            <p:ph type="sldNum" sz="quarter" idx="12"/>
          </p:nvPr>
        </p:nvSpPr>
        <p:spPr/>
        <p:txBody>
          <a:bodyPr/>
          <a:lstStyle/>
          <a:p>
            <a:fld id="{A1B74424-5EA7-E641-8625-28989B7DDA84}" type="slidenum">
              <a:rPr lang="fr-FR" smtClean="0"/>
              <a:t>‹N°›</a:t>
            </a:fld>
            <a:endParaRPr lang="fr-FR"/>
          </a:p>
        </p:txBody>
      </p:sp>
    </p:spTree>
    <p:extLst>
      <p:ext uri="{BB962C8B-B14F-4D97-AF65-F5344CB8AC3E}">
        <p14:creationId xmlns:p14="http://schemas.microsoft.com/office/powerpoint/2010/main" val="424147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453622E-363F-4CB0-BB72-C6039735C8A5}" type="datetime1">
              <a:rPr lang="fr-FR" smtClean="0"/>
              <a:t>27/03/2017</a:t>
            </a:fld>
            <a:endParaRPr lang="fr-FR"/>
          </a:p>
        </p:txBody>
      </p:sp>
      <p:sp>
        <p:nvSpPr>
          <p:cNvPr id="3" name="Espace réservé du pied de page 2"/>
          <p:cNvSpPr>
            <a:spLocks noGrp="1"/>
          </p:cNvSpPr>
          <p:nvPr>
            <p:ph type="ftr" sz="quarter" idx="11"/>
          </p:nvPr>
        </p:nvSpPr>
        <p:spPr/>
        <p:txBody>
          <a:bodyPr/>
          <a:lstStyle/>
          <a:p>
            <a:r>
              <a:rPr lang="fr-FR"/>
              <a:t>http://ciffopexec.fr</a:t>
            </a:r>
          </a:p>
        </p:txBody>
      </p:sp>
      <p:sp>
        <p:nvSpPr>
          <p:cNvPr id="4" name="Espace réservé du numéro de diapositive 3"/>
          <p:cNvSpPr>
            <a:spLocks noGrp="1"/>
          </p:cNvSpPr>
          <p:nvPr>
            <p:ph type="sldNum" sz="quarter" idx="12"/>
          </p:nvPr>
        </p:nvSpPr>
        <p:spPr/>
        <p:txBody>
          <a:bodyPr/>
          <a:lstStyle/>
          <a:p>
            <a:fld id="{A1B74424-5EA7-E641-8625-28989B7DDA84}" type="slidenum">
              <a:rPr lang="fr-FR" smtClean="0"/>
              <a:t>‹N°›</a:t>
            </a:fld>
            <a:endParaRPr lang="fr-FR"/>
          </a:p>
        </p:txBody>
      </p:sp>
    </p:spTree>
    <p:extLst>
      <p:ext uri="{BB962C8B-B14F-4D97-AF65-F5344CB8AC3E}">
        <p14:creationId xmlns:p14="http://schemas.microsoft.com/office/powerpoint/2010/main" val="3361190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49"/>
            <a:ext cx="3008314"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435104"/>
            <a:ext cx="300831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3350DB4A-C4B0-47D3-8D82-CEEE0521AF8C}" type="datetime1">
              <a:rPr lang="fr-FR" smtClean="0"/>
              <a:t>27/03/2017</a:t>
            </a:fld>
            <a:endParaRPr lang="fr-FR"/>
          </a:p>
        </p:txBody>
      </p:sp>
      <p:sp>
        <p:nvSpPr>
          <p:cNvPr id="6" name="Espace réservé du pied de page 5"/>
          <p:cNvSpPr>
            <a:spLocks noGrp="1"/>
          </p:cNvSpPr>
          <p:nvPr>
            <p:ph type="ftr" sz="quarter" idx="11"/>
          </p:nvPr>
        </p:nvSpPr>
        <p:spPr/>
        <p:txBody>
          <a:bodyPr/>
          <a:lstStyle/>
          <a:p>
            <a:r>
              <a:rPr lang="fr-FR"/>
              <a:t>http://ciffopexec.fr</a:t>
            </a:r>
          </a:p>
        </p:txBody>
      </p:sp>
      <p:sp>
        <p:nvSpPr>
          <p:cNvPr id="7" name="Espace réservé du numéro de diapositive 6"/>
          <p:cNvSpPr>
            <a:spLocks noGrp="1"/>
          </p:cNvSpPr>
          <p:nvPr>
            <p:ph type="sldNum" sz="quarter" idx="12"/>
          </p:nvPr>
        </p:nvSpPr>
        <p:spPr/>
        <p:txBody>
          <a:bodyPr/>
          <a:lstStyle/>
          <a:p>
            <a:fld id="{A1B74424-5EA7-E641-8625-28989B7DDA84}" type="slidenum">
              <a:rPr lang="fr-FR" smtClean="0"/>
              <a:t>‹N°›</a:t>
            </a:fld>
            <a:endParaRPr lang="fr-FR"/>
          </a:p>
        </p:txBody>
      </p:sp>
    </p:spTree>
    <p:extLst>
      <p:ext uri="{BB962C8B-B14F-4D97-AF65-F5344CB8AC3E}">
        <p14:creationId xmlns:p14="http://schemas.microsoft.com/office/powerpoint/2010/main" val="3578582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C82897F-4870-4A70-9C76-3860C100CCEE}" type="datetime1">
              <a:rPr lang="fr-FR" smtClean="0"/>
              <a:t>27/03/2017</a:t>
            </a:fld>
            <a:endParaRPr lang="fr-FR"/>
          </a:p>
        </p:txBody>
      </p:sp>
      <p:sp>
        <p:nvSpPr>
          <p:cNvPr id="6" name="Espace réservé du pied de page 5"/>
          <p:cNvSpPr>
            <a:spLocks noGrp="1"/>
          </p:cNvSpPr>
          <p:nvPr>
            <p:ph type="ftr" sz="quarter" idx="11"/>
          </p:nvPr>
        </p:nvSpPr>
        <p:spPr/>
        <p:txBody>
          <a:bodyPr/>
          <a:lstStyle/>
          <a:p>
            <a:r>
              <a:rPr lang="fr-FR"/>
              <a:t>http://ciffopexec.fr</a:t>
            </a:r>
          </a:p>
        </p:txBody>
      </p:sp>
      <p:sp>
        <p:nvSpPr>
          <p:cNvPr id="7" name="Espace réservé du numéro de diapositive 6"/>
          <p:cNvSpPr>
            <a:spLocks noGrp="1"/>
          </p:cNvSpPr>
          <p:nvPr>
            <p:ph type="sldNum" sz="quarter" idx="12"/>
          </p:nvPr>
        </p:nvSpPr>
        <p:spPr/>
        <p:txBody>
          <a:bodyPr/>
          <a:lstStyle/>
          <a:p>
            <a:fld id="{A1B74424-5EA7-E641-8625-28989B7DDA84}" type="slidenum">
              <a:rPr lang="fr-FR" smtClean="0"/>
              <a:t>‹N°›</a:t>
            </a:fld>
            <a:endParaRPr lang="fr-FR"/>
          </a:p>
        </p:txBody>
      </p:sp>
    </p:spTree>
    <p:extLst>
      <p:ext uri="{BB962C8B-B14F-4D97-AF65-F5344CB8AC3E}">
        <p14:creationId xmlns:p14="http://schemas.microsoft.com/office/powerpoint/2010/main" val="892348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71B563-C516-4E6A-9D37-5A0858954EE2}" type="datetime1">
              <a:rPr lang="fr-FR" smtClean="0"/>
              <a:t>27/03/2017</a:t>
            </a:fld>
            <a:endParaRPr lang="fr-FR"/>
          </a:p>
        </p:txBody>
      </p:sp>
      <p:sp>
        <p:nvSpPr>
          <p:cNvPr id="5" name="Espace réservé du pied de page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http://ciffopexec.fr</a:t>
            </a:r>
          </a:p>
        </p:txBody>
      </p:sp>
      <p:sp>
        <p:nvSpPr>
          <p:cNvPr id="6" name="Espace réservé du numéro de diapositive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74424-5EA7-E641-8625-28989B7DDA84}" type="slidenum">
              <a:rPr lang="fr-FR" smtClean="0"/>
              <a:t>‹N°›</a:t>
            </a:fld>
            <a:endParaRPr lang="fr-FR"/>
          </a:p>
        </p:txBody>
      </p:sp>
    </p:spTree>
    <p:extLst>
      <p:ext uri="{BB962C8B-B14F-4D97-AF65-F5344CB8AC3E}">
        <p14:creationId xmlns:p14="http://schemas.microsoft.com/office/powerpoint/2010/main" val="2054361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rgbClr val="C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sp>
        <p:nvSpPr>
          <p:cNvPr id="28" name="Shape 28"/>
          <p:cNvSpPr txBox="1"/>
          <p:nvPr/>
        </p:nvSpPr>
        <p:spPr>
          <a:xfrm>
            <a:off x="0" y="0"/>
            <a:ext cx="503236" cy="6858000"/>
          </a:xfrm>
          <a:prstGeom prst="rect">
            <a:avLst/>
          </a:prstGeom>
          <a:solidFill>
            <a:srgbClr val="E8E5E1"/>
          </a:solidFill>
          <a:ln>
            <a:noFill/>
          </a:ln>
        </p:spPr>
        <p:txBody>
          <a:bodyPr lIns="91425" tIns="45700" rIns="91425" bIns="45700" anchor="ctr" anchorCtr="0">
            <a:noAutofit/>
          </a:bodyPr>
          <a:lstStyle/>
          <a:p>
            <a:pPr defTabSz="914400"/>
            <a:endParaRPr kern="0">
              <a:solidFill>
                <a:srgbClr val="5A5A5A"/>
              </a:solidFill>
              <a:ea typeface="Arial"/>
              <a:cs typeface="Arial"/>
              <a:sym typeface="Arial"/>
            </a:endParaRPr>
          </a:p>
        </p:txBody>
      </p:sp>
      <p:sp>
        <p:nvSpPr>
          <p:cNvPr id="29" name="Shape 29"/>
          <p:cNvSpPr txBox="1"/>
          <p:nvPr/>
        </p:nvSpPr>
        <p:spPr>
          <a:xfrm>
            <a:off x="395287" y="6308725"/>
            <a:ext cx="8748712" cy="549275"/>
          </a:xfrm>
          <a:prstGeom prst="rect">
            <a:avLst/>
          </a:prstGeom>
          <a:solidFill>
            <a:srgbClr val="E8E5E1"/>
          </a:solidFill>
          <a:ln>
            <a:noFill/>
          </a:ln>
        </p:spPr>
        <p:txBody>
          <a:bodyPr lIns="91425" tIns="45700" rIns="91425" bIns="45700" anchor="ctr" anchorCtr="0">
            <a:noAutofit/>
          </a:bodyPr>
          <a:lstStyle/>
          <a:p>
            <a:pPr defTabSz="914400"/>
            <a:endParaRPr kern="0">
              <a:solidFill>
                <a:srgbClr val="5A5A5A"/>
              </a:solidFill>
              <a:ea typeface="Arial"/>
              <a:cs typeface="Arial"/>
              <a:sym typeface="Arial"/>
            </a:endParaRPr>
          </a:p>
        </p:txBody>
      </p:sp>
      <p:sp>
        <p:nvSpPr>
          <p:cNvPr id="30" name="Shape 30"/>
          <p:cNvSpPr txBox="1"/>
          <p:nvPr/>
        </p:nvSpPr>
        <p:spPr>
          <a:xfrm>
            <a:off x="4000500" y="6500812"/>
            <a:ext cx="533399" cy="244474"/>
          </a:xfrm>
          <a:prstGeom prst="rect">
            <a:avLst/>
          </a:prstGeom>
          <a:noFill/>
          <a:ln>
            <a:noFill/>
          </a:ln>
        </p:spPr>
        <p:txBody>
          <a:bodyPr lIns="91425" tIns="45700" rIns="91425" bIns="45700" anchor="t" anchorCtr="0">
            <a:noAutofit/>
          </a:bodyPr>
          <a:lstStyle/>
          <a:p>
            <a:pPr algn="r" defTabSz="914400">
              <a:buClr>
                <a:srgbClr val="5A5A5A"/>
              </a:buClr>
              <a:buSzPct val="25000"/>
              <a:buFont typeface="Arial"/>
              <a:buNone/>
            </a:pPr>
            <a:r>
              <a:rPr lang="en-US" sz="1000" b="1" kern="0">
                <a:solidFill>
                  <a:srgbClr val="5A5A5A"/>
                </a:solidFill>
                <a:ea typeface="Arial"/>
                <a:cs typeface="Arial"/>
                <a:sym typeface="Arial"/>
              </a:rPr>
              <a:t>*</a:t>
            </a:r>
          </a:p>
        </p:txBody>
      </p:sp>
      <p:sp>
        <p:nvSpPr>
          <p:cNvPr id="31" name="Shape 31"/>
          <p:cNvSpPr/>
          <p:nvPr/>
        </p:nvSpPr>
        <p:spPr>
          <a:xfrm>
            <a:off x="417512" y="6308725"/>
            <a:ext cx="8728075" cy="71436"/>
          </a:xfrm>
          <a:custGeom>
            <a:avLst/>
            <a:gdLst/>
            <a:ahLst/>
            <a:cxnLst/>
            <a:rect l="0" t="0" r="0" b="0"/>
            <a:pathLst>
              <a:path w="5498" h="45" extrusionOk="0">
                <a:moveTo>
                  <a:pt x="48" y="1"/>
                </a:moveTo>
                <a:lnTo>
                  <a:pt x="5498" y="0"/>
                </a:lnTo>
                <a:lnTo>
                  <a:pt x="5498" y="45"/>
                </a:lnTo>
                <a:lnTo>
                  <a:pt x="0" y="43"/>
                </a:lnTo>
                <a:lnTo>
                  <a:pt x="48" y="1"/>
                </a:lnTo>
                <a:close/>
              </a:path>
            </a:pathLst>
          </a:custGeom>
          <a:gradFill>
            <a:gsLst>
              <a:gs pos="0">
                <a:srgbClr val="8C8988"/>
              </a:gs>
              <a:gs pos="100000">
                <a:srgbClr val="E8E5E1"/>
              </a:gs>
            </a:gsLst>
            <a:lin ang="5400000" scaled="0"/>
          </a:gradFill>
          <a:ln>
            <a:noFill/>
          </a:ln>
        </p:spPr>
        <p:txBody>
          <a:bodyPr lIns="91425" tIns="45700" rIns="91425" bIns="45700" anchor="ctr" anchorCtr="0">
            <a:noAutofit/>
          </a:bodyPr>
          <a:lstStyle/>
          <a:p>
            <a:pPr defTabSz="914400"/>
            <a:endParaRPr kern="0">
              <a:solidFill>
                <a:srgbClr val="5A5A5A"/>
              </a:solidFill>
              <a:ea typeface="Arial"/>
              <a:cs typeface="Arial"/>
              <a:sym typeface="Arial"/>
            </a:endParaRPr>
          </a:p>
        </p:txBody>
      </p:sp>
      <p:sp>
        <p:nvSpPr>
          <p:cNvPr id="32" name="Shape 32"/>
          <p:cNvSpPr/>
          <p:nvPr/>
        </p:nvSpPr>
        <p:spPr>
          <a:xfrm>
            <a:off x="425450" y="3175"/>
            <a:ext cx="73025" cy="6362700"/>
          </a:xfrm>
          <a:custGeom>
            <a:avLst/>
            <a:gdLst/>
            <a:ahLst/>
            <a:cxnLst/>
            <a:rect l="0" t="0" r="0" b="0"/>
            <a:pathLst>
              <a:path w="46" h="4008" extrusionOk="0">
                <a:moveTo>
                  <a:pt x="46" y="3970"/>
                </a:moveTo>
                <a:lnTo>
                  <a:pt x="44" y="0"/>
                </a:lnTo>
                <a:lnTo>
                  <a:pt x="0" y="0"/>
                </a:lnTo>
                <a:lnTo>
                  <a:pt x="2" y="4008"/>
                </a:lnTo>
                <a:lnTo>
                  <a:pt x="46" y="3970"/>
                </a:lnTo>
                <a:close/>
              </a:path>
            </a:pathLst>
          </a:custGeom>
          <a:gradFill>
            <a:gsLst>
              <a:gs pos="0">
                <a:srgbClr val="E8E5E1"/>
              </a:gs>
              <a:gs pos="100000">
                <a:srgbClr val="8C8988"/>
              </a:gs>
            </a:gsLst>
            <a:lin ang="0" scaled="0"/>
          </a:gradFill>
          <a:ln>
            <a:noFill/>
          </a:ln>
        </p:spPr>
        <p:txBody>
          <a:bodyPr lIns="91425" tIns="45700" rIns="91425" bIns="45700" anchor="ctr" anchorCtr="0">
            <a:noAutofit/>
          </a:bodyPr>
          <a:lstStyle/>
          <a:p>
            <a:pPr defTabSz="914400"/>
            <a:endParaRPr kern="0">
              <a:solidFill>
                <a:srgbClr val="5A5A5A"/>
              </a:solidFill>
              <a:ea typeface="Arial"/>
              <a:cs typeface="Arial"/>
              <a:sym typeface="Arial"/>
            </a:endParaRPr>
          </a:p>
        </p:txBody>
      </p:sp>
      <p:sp>
        <p:nvSpPr>
          <p:cNvPr id="33" name="Shape 33"/>
          <p:cNvSpPr txBox="1"/>
          <p:nvPr/>
        </p:nvSpPr>
        <p:spPr>
          <a:xfrm>
            <a:off x="215900" y="190500"/>
            <a:ext cx="576262" cy="573086"/>
          </a:xfrm>
          <a:prstGeom prst="rect">
            <a:avLst/>
          </a:prstGeom>
          <a:solidFill>
            <a:srgbClr val="E51519"/>
          </a:solidFill>
          <a:ln>
            <a:noFill/>
          </a:ln>
        </p:spPr>
        <p:txBody>
          <a:bodyPr lIns="91425" tIns="45700" rIns="91425" bIns="45700" anchor="t" anchorCtr="0">
            <a:noAutofit/>
          </a:bodyPr>
          <a:lstStyle/>
          <a:p>
            <a:pPr defTabSz="914400"/>
            <a:endParaRPr kern="0">
              <a:solidFill>
                <a:srgbClr val="5A5A5A"/>
              </a:solidFill>
              <a:ea typeface="Arial"/>
              <a:cs typeface="Arial"/>
              <a:sym typeface="Arial"/>
            </a:endParaRPr>
          </a:p>
        </p:txBody>
      </p:sp>
      <p:sp>
        <p:nvSpPr>
          <p:cNvPr id="34" name="Shape 34"/>
          <p:cNvSpPr txBox="1">
            <a:spLocks noGrp="1"/>
          </p:cNvSpPr>
          <p:nvPr>
            <p:ph type="title"/>
          </p:nvPr>
        </p:nvSpPr>
        <p:spPr>
          <a:xfrm>
            <a:off x="914400" y="88900"/>
            <a:ext cx="7978775" cy="736599"/>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defRPr/>
            </a:lvl1pPr>
            <a:lvl2pPr marL="0" marR="0" lvl="1" indent="0" algn="l" rtl="0">
              <a:lnSpc>
                <a:spcPct val="80000"/>
              </a:lnSpc>
              <a:spcBef>
                <a:spcPts val="0"/>
              </a:spcBef>
              <a:spcAft>
                <a:spcPts val="0"/>
              </a:spcAft>
              <a:defRPr/>
            </a:lvl2pPr>
            <a:lvl3pPr marL="0" marR="0" lvl="2" indent="0" algn="l" rtl="0">
              <a:lnSpc>
                <a:spcPct val="80000"/>
              </a:lnSpc>
              <a:spcBef>
                <a:spcPts val="0"/>
              </a:spcBef>
              <a:spcAft>
                <a:spcPts val="0"/>
              </a:spcAft>
              <a:defRPr/>
            </a:lvl3pPr>
            <a:lvl4pPr marL="0" marR="0" lvl="3" indent="0" algn="l" rtl="0">
              <a:lnSpc>
                <a:spcPct val="80000"/>
              </a:lnSpc>
              <a:spcBef>
                <a:spcPts val="0"/>
              </a:spcBef>
              <a:spcAft>
                <a:spcPts val="0"/>
              </a:spcAft>
              <a:defRPr/>
            </a:lvl4pPr>
            <a:lvl5pPr marL="0" marR="0" lvl="4" indent="0" algn="l" rtl="0">
              <a:lnSpc>
                <a:spcPct val="80000"/>
              </a:lnSpc>
              <a:spcBef>
                <a:spcPts val="0"/>
              </a:spcBef>
              <a:spcAft>
                <a:spcPts val="0"/>
              </a:spcAft>
              <a:defRPr/>
            </a:lvl5pPr>
            <a:lvl6pPr marL="457200" marR="0" lvl="5" indent="0" algn="l" rtl="0">
              <a:lnSpc>
                <a:spcPct val="80000"/>
              </a:lnSpc>
              <a:spcBef>
                <a:spcPts val="0"/>
              </a:spcBef>
              <a:spcAft>
                <a:spcPts val="0"/>
              </a:spcAft>
              <a:defRPr/>
            </a:lvl6pPr>
            <a:lvl7pPr marL="914400" marR="0" lvl="6" indent="0" algn="l" rtl="0">
              <a:lnSpc>
                <a:spcPct val="80000"/>
              </a:lnSpc>
              <a:spcBef>
                <a:spcPts val="0"/>
              </a:spcBef>
              <a:spcAft>
                <a:spcPts val="0"/>
              </a:spcAft>
              <a:defRPr/>
            </a:lvl7pPr>
            <a:lvl8pPr marL="1371600" marR="0" lvl="7" indent="0" algn="l" rtl="0">
              <a:lnSpc>
                <a:spcPct val="80000"/>
              </a:lnSpc>
              <a:spcBef>
                <a:spcPts val="0"/>
              </a:spcBef>
              <a:spcAft>
                <a:spcPts val="0"/>
              </a:spcAft>
              <a:defRPr/>
            </a:lvl8pPr>
            <a:lvl9pPr marL="1828800" marR="0" lvl="8" indent="0" algn="l" rtl="0">
              <a:lnSpc>
                <a:spcPct val="80000"/>
              </a:lnSpc>
              <a:spcBef>
                <a:spcPts val="0"/>
              </a:spcBef>
              <a:spcAft>
                <a:spcPts val="0"/>
              </a:spcAft>
              <a:defRPr/>
            </a:lvl9pPr>
          </a:lstStyle>
          <a:p>
            <a:endParaRPr/>
          </a:p>
        </p:txBody>
      </p:sp>
      <p:sp>
        <p:nvSpPr>
          <p:cNvPr id="35" name="Shape 35"/>
          <p:cNvSpPr txBox="1">
            <a:spLocks noGrp="1"/>
          </p:cNvSpPr>
          <p:nvPr>
            <p:ph type="body" idx="1"/>
          </p:nvPr>
        </p:nvSpPr>
        <p:spPr>
          <a:xfrm>
            <a:off x="925512" y="1357312"/>
            <a:ext cx="7967662" cy="4867274"/>
          </a:xfrm>
          <a:prstGeom prst="rect">
            <a:avLst/>
          </a:prstGeom>
          <a:noFill/>
          <a:ln>
            <a:noFill/>
          </a:ln>
        </p:spPr>
        <p:txBody>
          <a:bodyPr lIns="91425" tIns="91425" rIns="91425" bIns="91425" anchor="t" anchorCtr="0"/>
          <a:lstStyle>
            <a:lvl1pPr marL="266700" marR="0" lvl="0" indent="-114300" algn="l" rtl="0">
              <a:spcBef>
                <a:spcPts val="2400"/>
              </a:spcBef>
              <a:spcAft>
                <a:spcPts val="640"/>
              </a:spcAft>
              <a:buClr>
                <a:srgbClr val="DA162E"/>
              </a:buClr>
              <a:buFont typeface="Noto Symbol"/>
              <a:buChar char="■"/>
              <a:defRPr/>
            </a:lvl1pPr>
            <a:lvl2pPr marL="628650" marR="0" lvl="1" indent="-107950" algn="l" rtl="0">
              <a:spcBef>
                <a:spcPts val="0"/>
              </a:spcBef>
              <a:spcAft>
                <a:spcPts val="160"/>
              </a:spcAft>
              <a:buClr>
                <a:schemeClr val="lt2"/>
              </a:buClr>
              <a:buFont typeface="Noto Symbol"/>
              <a:buChar char="■"/>
              <a:defRPr/>
            </a:lvl2pPr>
            <a:lvl3pPr marL="985838" marR="0" lvl="2" indent="-124777" algn="l" rtl="0">
              <a:spcBef>
                <a:spcPts val="0"/>
              </a:spcBef>
              <a:spcAft>
                <a:spcPts val="160"/>
              </a:spcAft>
              <a:buClr>
                <a:srgbClr val="A7A9C1"/>
              </a:buClr>
              <a:buFont typeface="Noto Symbol"/>
              <a:buChar char="■"/>
              <a:defRPr/>
            </a:lvl3pPr>
            <a:lvl4pPr marL="1343025" marR="0" lvl="3" indent="-98425" algn="l" rtl="0">
              <a:spcBef>
                <a:spcPts val="0"/>
              </a:spcBef>
              <a:spcAft>
                <a:spcPts val="140"/>
              </a:spcAft>
              <a:buClr>
                <a:schemeClr val="dk1"/>
              </a:buClr>
              <a:buFont typeface="Arial"/>
              <a:buChar char="–"/>
              <a:defRPr/>
            </a:lvl4pPr>
            <a:lvl5pPr marL="1619250" marR="0" lvl="4" indent="-31750" algn="l" rtl="0">
              <a:spcBef>
                <a:spcPts val="0"/>
              </a:spcBef>
              <a:spcAft>
                <a:spcPts val="120"/>
              </a:spcAft>
              <a:buClr>
                <a:schemeClr val="dk1"/>
              </a:buClr>
              <a:buFont typeface="Arial"/>
              <a:buChar char="•"/>
              <a:defRPr/>
            </a:lvl5pPr>
            <a:lvl6pPr marL="2076450" marR="0" lvl="5" indent="-31750" algn="l" rtl="0">
              <a:spcBef>
                <a:spcPts val="0"/>
              </a:spcBef>
              <a:spcAft>
                <a:spcPts val="120"/>
              </a:spcAft>
              <a:buClr>
                <a:schemeClr val="dk1"/>
              </a:buClr>
              <a:buFont typeface="Arial"/>
              <a:buChar char="•"/>
              <a:defRPr/>
            </a:lvl6pPr>
            <a:lvl7pPr marL="2533650" marR="0" lvl="6" indent="-31750" algn="l" rtl="0">
              <a:spcBef>
                <a:spcPts val="0"/>
              </a:spcBef>
              <a:spcAft>
                <a:spcPts val="120"/>
              </a:spcAft>
              <a:buClr>
                <a:schemeClr val="dk1"/>
              </a:buClr>
              <a:buFont typeface="Arial"/>
              <a:buChar char="•"/>
              <a:defRPr/>
            </a:lvl7pPr>
            <a:lvl8pPr marL="2990850" marR="0" lvl="7" indent="-31750" algn="l" rtl="0">
              <a:spcBef>
                <a:spcPts val="0"/>
              </a:spcBef>
              <a:spcAft>
                <a:spcPts val="120"/>
              </a:spcAft>
              <a:buClr>
                <a:schemeClr val="dk1"/>
              </a:buClr>
              <a:buFont typeface="Arial"/>
              <a:buChar char="•"/>
              <a:defRPr/>
            </a:lvl8pPr>
            <a:lvl9pPr marL="3448050" marR="0" lvl="8" indent="-31750" algn="l" rtl="0">
              <a:spcBef>
                <a:spcPts val="0"/>
              </a:spcBef>
              <a:spcAft>
                <a:spcPts val="120"/>
              </a:spcAft>
              <a:buClr>
                <a:schemeClr val="dk1"/>
              </a:buClr>
              <a:buFont typeface="Arial"/>
              <a:buChar char="•"/>
              <a:defRPr/>
            </a:lvl9pPr>
          </a:lstStyle>
          <a:p>
            <a:endParaRPr/>
          </a:p>
        </p:txBody>
      </p:sp>
      <p:pic>
        <p:nvPicPr>
          <p:cNvPr id="36" name="Shape 36" descr="D:\Documents and Settings\jbVidal\Mes documents\#Perso\Formations\CIFFOP - M2 Executive GRH&amp;RT\Mémoire de spécialité\Soutenance\CIFFOP - Logo Paris II.jpg"/>
          <p:cNvPicPr preferRelativeResize="0"/>
          <p:nvPr/>
        </p:nvPicPr>
        <p:blipFill rotWithShape="1">
          <a:blip r:embed="rId12">
            <a:alphaModFix/>
          </a:blip>
          <a:srcRect/>
          <a:stretch/>
        </p:blipFill>
        <p:spPr>
          <a:xfrm>
            <a:off x="71436" y="6426200"/>
            <a:ext cx="882649" cy="360362"/>
          </a:xfrm>
          <a:prstGeom prst="rect">
            <a:avLst/>
          </a:prstGeom>
          <a:noFill/>
          <a:ln>
            <a:noFill/>
          </a:ln>
        </p:spPr>
      </p:pic>
      <p:pic>
        <p:nvPicPr>
          <p:cNvPr id="37" name="Shape 37" descr="File:Ciffop Université"/>
          <p:cNvPicPr preferRelativeResize="0"/>
          <p:nvPr/>
        </p:nvPicPr>
        <p:blipFill>
          <a:blip r:embed="rId13">
            <a:alphaModFix/>
          </a:blip>
          <a:stretch>
            <a:fillRect/>
          </a:stretch>
        </p:blipFill>
        <p:spPr>
          <a:xfrm>
            <a:off x="8468650" y="6331750"/>
            <a:ext cx="503224" cy="503224"/>
          </a:xfrm>
          <a:prstGeom prst="rect">
            <a:avLst/>
          </a:prstGeom>
          <a:noFill/>
          <a:ln>
            <a:noFill/>
          </a:ln>
        </p:spPr>
      </p:pic>
    </p:spTree>
    <p:extLst>
      <p:ext uri="{BB962C8B-B14F-4D97-AF65-F5344CB8AC3E}">
        <p14:creationId xmlns:p14="http://schemas.microsoft.com/office/powerpoint/2010/main" val="3433369569"/>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ciffop-alumni.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jpg"/><Relationship Id="rId21" Type="http://schemas.openxmlformats.org/officeDocument/2006/relationships/image" Target="../media/image32.png"/><Relationship Id="rId7" Type="http://schemas.openxmlformats.org/officeDocument/2006/relationships/image" Target="../media/image18.jpe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jpeg"/><Relationship Id="rId19" Type="http://schemas.openxmlformats.org/officeDocument/2006/relationships/image" Target="../media/image30.jpe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128790" y="2174061"/>
            <a:ext cx="5731174" cy="1031847"/>
          </a:xfrm>
        </p:spPr>
        <p:txBody>
          <a:bodyPr>
            <a:noAutofit/>
          </a:bodyPr>
          <a:lstStyle/>
          <a:p>
            <a:r>
              <a:rPr lang="fr-FR" sz="3200" b="1" dirty="0"/>
              <a:t>Présentation 2017</a:t>
            </a:r>
            <a:br>
              <a:rPr lang="fr-FR" sz="3200" b="1" dirty="0"/>
            </a:br>
            <a:r>
              <a:rPr lang="fr-FR" sz="3200" b="1" dirty="0"/>
              <a:t>du master </a:t>
            </a:r>
            <a:r>
              <a:rPr lang="fr-FR" sz="3200" b="1" dirty="0" err="1"/>
              <a:t>Executive</a:t>
            </a:r>
            <a:endParaRPr lang="fr-FR" sz="3200" b="1" dirty="0"/>
          </a:p>
        </p:txBody>
      </p:sp>
      <p:sp>
        <p:nvSpPr>
          <p:cNvPr id="4" name="ZoneTexte 3"/>
          <p:cNvSpPr txBox="1"/>
          <p:nvPr/>
        </p:nvSpPr>
        <p:spPr>
          <a:xfrm>
            <a:off x="3371162" y="1676926"/>
            <a:ext cx="5281624" cy="646331"/>
          </a:xfrm>
          <a:prstGeom prst="rect">
            <a:avLst/>
          </a:prstGeom>
          <a:noFill/>
        </p:spPr>
        <p:txBody>
          <a:bodyPr wrap="square" rtlCol="0">
            <a:spAutoFit/>
          </a:bodyPr>
          <a:lstStyle/>
          <a:p>
            <a:pPr algn="ctr"/>
            <a:r>
              <a:rPr lang="fr-FR" b="1" dirty="0"/>
              <a:t>La Grande Ecole Universitaire des Métiers RH</a:t>
            </a:r>
            <a:endParaRPr lang="fr-FR" dirty="0"/>
          </a:p>
          <a:p>
            <a:pPr algn="ct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7108" y="180435"/>
            <a:ext cx="2410968" cy="16002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987" y="180435"/>
            <a:ext cx="2584761" cy="1783726"/>
          </a:xfrm>
          <a:prstGeom prst="rect">
            <a:avLst/>
          </a:prstGeom>
        </p:spPr>
      </p:pic>
      <p:sp>
        <p:nvSpPr>
          <p:cNvPr id="7" name="Espace réservé du contenu 2"/>
          <p:cNvSpPr txBox="1">
            <a:spLocks/>
          </p:cNvSpPr>
          <p:nvPr/>
        </p:nvSpPr>
        <p:spPr>
          <a:xfrm>
            <a:off x="269914" y="1964162"/>
            <a:ext cx="2230916" cy="4874560"/>
          </a:xfrm>
          <a:prstGeom prst="rect">
            <a:avLst/>
          </a:prstGeom>
          <a:solidFill>
            <a:schemeClr val="bg1"/>
          </a:solidFill>
        </p:spPr>
        <p:txBody>
          <a:bodyPr vert="horz" lIns="91440" tIns="45720" rIns="91440" bIns="45720" rtlCol="0">
            <a:normAutofit fontScale="3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FR" sz="3400" b="1" dirty="0">
                <a:solidFill>
                  <a:srgbClr val="002060"/>
                </a:solidFill>
              </a:rPr>
              <a:t>INSCRIPTION</a:t>
            </a:r>
          </a:p>
          <a:p>
            <a:pPr algn="l"/>
            <a:r>
              <a:rPr lang="fr-FR" sz="3400" b="1" dirty="0">
                <a:solidFill>
                  <a:srgbClr val="002060"/>
                </a:solidFill>
              </a:rPr>
              <a:t>	</a:t>
            </a:r>
            <a:r>
              <a:rPr lang="fr-FR" sz="3400" b="1" dirty="0">
                <a:solidFill>
                  <a:srgbClr val="FF0000"/>
                </a:solidFill>
              </a:rPr>
              <a:t>1er avril &gt; 30 avril</a:t>
            </a:r>
          </a:p>
          <a:p>
            <a:pPr algn="l"/>
            <a:r>
              <a:rPr lang="fr-FR" sz="3400" b="1" dirty="0">
                <a:solidFill>
                  <a:srgbClr val="002060"/>
                </a:solidFill>
              </a:rPr>
              <a:t>SÉLECTION</a:t>
            </a:r>
          </a:p>
          <a:p>
            <a:pPr algn="l"/>
            <a:r>
              <a:rPr lang="fr-FR" sz="3400" b="1" dirty="0">
                <a:solidFill>
                  <a:srgbClr val="002060"/>
                </a:solidFill>
              </a:rPr>
              <a:t>	Pré-sélection sur dossier</a:t>
            </a:r>
          </a:p>
          <a:p>
            <a:pPr algn="l"/>
            <a:r>
              <a:rPr lang="fr-FR" sz="3400" b="1" dirty="0">
                <a:solidFill>
                  <a:srgbClr val="002060"/>
                </a:solidFill>
              </a:rPr>
              <a:t>	A télécharger sur le site 	Internet 	</a:t>
            </a:r>
            <a:r>
              <a:rPr lang="fr-FR" sz="3600" b="1" dirty="0">
                <a:solidFill>
                  <a:srgbClr val="FF0000"/>
                </a:solidFill>
              </a:rPr>
              <a:t>http://ciffopexec.fr</a:t>
            </a:r>
            <a:endParaRPr lang="fr-FR" b="1" dirty="0">
              <a:solidFill>
                <a:srgbClr val="FF0000"/>
              </a:solidFill>
            </a:endParaRPr>
          </a:p>
          <a:p>
            <a:pPr algn="l"/>
            <a:r>
              <a:rPr lang="fr-FR" sz="3400" b="1" dirty="0">
                <a:solidFill>
                  <a:srgbClr val="002060"/>
                </a:solidFill>
              </a:rPr>
              <a:t>	+</a:t>
            </a:r>
          </a:p>
          <a:p>
            <a:pPr algn="l"/>
            <a:r>
              <a:rPr lang="fr-FR" sz="3400" b="1" dirty="0">
                <a:solidFill>
                  <a:srgbClr val="002060"/>
                </a:solidFill>
              </a:rPr>
              <a:t>	Sélection sur entretien</a:t>
            </a:r>
          </a:p>
          <a:p>
            <a:pPr algn="l"/>
            <a:r>
              <a:rPr lang="fr-FR" sz="3400" b="1" dirty="0">
                <a:solidFill>
                  <a:srgbClr val="002060"/>
                </a:solidFill>
              </a:rPr>
              <a:t>	Devant un jury composé 	d’universitaires, de 	professionnels et d’anciens 	élèves</a:t>
            </a:r>
          </a:p>
          <a:p>
            <a:pPr algn="l"/>
            <a:r>
              <a:rPr lang="fr-FR" sz="3400" b="1" dirty="0">
                <a:solidFill>
                  <a:srgbClr val="002060"/>
                </a:solidFill>
              </a:rPr>
              <a:t>TEMPS DE LA FORMATION </a:t>
            </a:r>
          </a:p>
          <a:p>
            <a:pPr algn="l"/>
            <a:r>
              <a:rPr lang="fr-FR" sz="3400" b="1" dirty="0">
                <a:solidFill>
                  <a:srgbClr val="002060"/>
                </a:solidFill>
              </a:rPr>
              <a:t>	début : </a:t>
            </a:r>
            <a:r>
              <a:rPr lang="fr-FR" sz="3400" b="1" dirty="0">
                <a:solidFill>
                  <a:srgbClr val="FF0000"/>
                </a:solidFill>
              </a:rPr>
              <a:t>Septembre</a:t>
            </a:r>
            <a:r>
              <a:rPr lang="fr-FR" sz="3400" b="1" dirty="0">
                <a:solidFill>
                  <a:srgbClr val="002060"/>
                </a:solidFill>
              </a:rPr>
              <a:t> </a:t>
            </a:r>
          </a:p>
          <a:p>
            <a:pPr algn="l"/>
            <a:r>
              <a:rPr lang="fr-FR" sz="3400" b="1" dirty="0">
                <a:solidFill>
                  <a:srgbClr val="002060"/>
                </a:solidFill>
              </a:rPr>
              <a:t>	durée : </a:t>
            </a:r>
            <a:r>
              <a:rPr lang="fr-FR" sz="3400" b="1" dirty="0">
                <a:solidFill>
                  <a:srgbClr val="FF0000"/>
                </a:solidFill>
              </a:rPr>
              <a:t>1 an</a:t>
            </a:r>
          </a:p>
          <a:p>
            <a:pPr algn="l"/>
            <a:r>
              <a:rPr lang="fr-FR" sz="3400" b="1" dirty="0">
                <a:solidFill>
                  <a:srgbClr val="002060"/>
                </a:solidFill>
              </a:rPr>
              <a:t>COÛT DE LA FORMATION</a:t>
            </a:r>
          </a:p>
          <a:p>
            <a:pPr algn="l"/>
            <a:r>
              <a:rPr lang="fr-FR" sz="3400" b="1" dirty="0">
                <a:solidFill>
                  <a:srgbClr val="002060"/>
                </a:solidFill>
              </a:rPr>
              <a:t>	</a:t>
            </a:r>
            <a:r>
              <a:rPr lang="fr-FR" sz="3400" b="1" dirty="0">
                <a:solidFill>
                  <a:srgbClr val="FF0000"/>
                </a:solidFill>
              </a:rPr>
              <a:t>7 500 €</a:t>
            </a:r>
          </a:p>
          <a:p>
            <a:pPr algn="l"/>
            <a:r>
              <a:rPr lang="fr-FR" sz="3400" b="1" dirty="0">
                <a:solidFill>
                  <a:srgbClr val="002060"/>
                </a:solidFill>
              </a:rPr>
              <a:t>	+</a:t>
            </a:r>
          </a:p>
          <a:p>
            <a:pPr algn="l"/>
            <a:r>
              <a:rPr lang="fr-FR" sz="3400" b="1" dirty="0">
                <a:solidFill>
                  <a:srgbClr val="002060"/>
                </a:solidFill>
              </a:rPr>
              <a:t>	Frais d'inscription à 	l'Université</a:t>
            </a:r>
          </a:p>
          <a:p>
            <a:pPr algn="l"/>
            <a:r>
              <a:rPr lang="fr-FR" sz="3400" b="1" dirty="0">
                <a:solidFill>
                  <a:srgbClr val="002060"/>
                </a:solidFill>
              </a:rPr>
              <a:t>LIEU D’ENSEIGNEMENT</a:t>
            </a:r>
          </a:p>
          <a:p>
            <a:pPr algn="l"/>
            <a:r>
              <a:rPr lang="fr-FR" sz="3400" b="1" dirty="0">
                <a:solidFill>
                  <a:srgbClr val="002060"/>
                </a:solidFill>
              </a:rPr>
              <a:t>	UNIVERSITÉ PANTHÉON-	ASSAS</a:t>
            </a:r>
          </a:p>
          <a:p>
            <a:pPr algn="l"/>
            <a:r>
              <a:rPr lang="fr-FR" sz="3400" b="1" dirty="0">
                <a:solidFill>
                  <a:srgbClr val="002060"/>
                </a:solidFill>
              </a:rPr>
              <a:t>	Maison des Sciences de 	Gestion</a:t>
            </a:r>
          </a:p>
          <a:p>
            <a:pPr algn="l"/>
            <a:r>
              <a:rPr lang="fr-FR" sz="3400" b="1" dirty="0">
                <a:solidFill>
                  <a:srgbClr val="002060"/>
                </a:solidFill>
              </a:rPr>
              <a:t>	1, rue Guy de la Brosse</a:t>
            </a:r>
          </a:p>
          <a:p>
            <a:pPr algn="l"/>
            <a:r>
              <a:rPr lang="fr-FR" sz="3400" b="1" dirty="0">
                <a:solidFill>
                  <a:srgbClr val="002060"/>
                </a:solidFill>
              </a:rPr>
              <a:t>	</a:t>
            </a:r>
            <a:r>
              <a:rPr lang="fr-FR" sz="3400" b="1" dirty="0">
                <a:solidFill>
                  <a:srgbClr val="FF0000"/>
                </a:solidFill>
              </a:rPr>
              <a:t>75005 Paris</a:t>
            </a:r>
          </a:p>
          <a:p>
            <a:pPr algn="l"/>
            <a:endParaRPr lang="fr-FR" dirty="0">
              <a:solidFill>
                <a:schemeClr val="bg1"/>
              </a:solidFill>
            </a:endParaRPr>
          </a:p>
        </p:txBody>
      </p:sp>
      <p:sp>
        <p:nvSpPr>
          <p:cNvPr id="3" name="Rectangle 2"/>
          <p:cNvSpPr/>
          <p:nvPr/>
        </p:nvSpPr>
        <p:spPr>
          <a:xfrm>
            <a:off x="3352262" y="4509693"/>
            <a:ext cx="5137780" cy="1631216"/>
          </a:xfrm>
          <a:prstGeom prst="rect">
            <a:avLst/>
          </a:prstGeom>
          <a:ln>
            <a:solidFill>
              <a:srgbClr val="FF0000"/>
            </a:solidFill>
          </a:ln>
        </p:spPr>
        <p:txBody>
          <a:bodyPr wrap="square">
            <a:spAutoFit/>
          </a:bodyPr>
          <a:lstStyle/>
          <a:p>
            <a:r>
              <a:rPr lang="fr-FR" sz="1400" dirty="0">
                <a:solidFill>
                  <a:srgbClr val="FF0000"/>
                </a:solidFill>
              </a:rPr>
              <a:t>Responsable pédagogique</a:t>
            </a:r>
          </a:p>
          <a:p>
            <a:r>
              <a:rPr lang="fr-FR" sz="1400" dirty="0"/>
              <a:t>Catherine </a:t>
            </a:r>
            <a:r>
              <a:rPr lang="fr-FR" sz="1400" dirty="0" err="1"/>
              <a:t>Voynnet</a:t>
            </a:r>
            <a:r>
              <a:rPr lang="fr-FR" sz="1400" dirty="0"/>
              <a:t> Fourboul, Maître de Conférences, Université Panthéon-Assas    </a:t>
            </a:r>
            <a:r>
              <a:rPr lang="fr-FR" sz="1600" b="1" dirty="0">
                <a:solidFill>
                  <a:srgbClr val="002060"/>
                </a:solidFill>
              </a:rPr>
              <a:t>http://ciffopexec.fr</a:t>
            </a:r>
            <a:endParaRPr lang="fr-FR" sz="1400" b="1" dirty="0">
              <a:solidFill>
                <a:srgbClr val="002060"/>
              </a:solidFill>
            </a:endParaRPr>
          </a:p>
          <a:p>
            <a:r>
              <a:rPr lang="fr-FR" sz="1400" dirty="0">
                <a:solidFill>
                  <a:srgbClr val="FF0000"/>
                </a:solidFill>
              </a:rPr>
              <a:t>Responsable administrative</a:t>
            </a:r>
          </a:p>
          <a:p>
            <a:r>
              <a:rPr lang="fr-FR" sz="1400" dirty="0" err="1"/>
              <a:t>Marie-Paul</a:t>
            </a:r>
            <a:r>
              <a:rPr lang="fr-FR" sz="1400" dirty="0"/>
              <a:t> Poulin, Centre de Formation Permanente, Université Panthéon-Assas  </a:t>
            </a:r>
            <a:r>
              <a:rPr lang="fr-FR" sz="1400" dirty="0">
                <a:solidFill>
                  <a:srgbClr val="002060"/>
                </a:solidFill>
              </a:rPr>
              <a:t>marie-paul.poulin@u-paris2.fr </a:t>
            </a:r>
          </a:p>
          <a:p>
            <a:r>
              <a:rPr lang="fr-FR" sz="1400" dirty="0"/>
              <a:t>Renseignements &amp; inscription : 01 53 63 86 15  </a:t>
            </a:r>
          </a:p>
        </p:txBody>
      </p:sp>
      <p:sp>
        <p:nvSpPr>
          <p:cNvPr id="8" name="Rectangle 7"/>
          <p:cNvSpPr/>
          <p:nvPr/>
        </p:nvSpPr>
        <p:spPr>
          <a:xfrm>
            <a:off x="3352262" y="3201113"/>
            <a:ext cx="5175580" cy="1200329"/>
          </a:xfrm>
          <a:prstGeom prst="rect">
            <a:avLst/>
          </a:prstGeom>
          <a:solidFill>
            <a:schemeClr val="tx2"/>
          </a:solidFill>
        </p:spPr>
        <p:txBody>
          <a:bodyPr wrap="square">
            <a:spAutoFit/>
          </a:bodyPr>
          <a:lstStyle/>
          <a:p>
            <a:r>
              <a:rPr lang="fr-FR" dirty="0">
                <a:solidFill>
                  <a:schemeClr val="bg1"/>
                </a:solidFill>
              </a:rPr>
              <a:t>Une formation complète Ressources Humaines adaptée pour des personnes qui travaillent et permettant d’accélérer leur carrière dans le domaine des </a:t>
            </a:r>
            <a:r>
              <a:rPr lang="fr-FR" b="1" dirty="0">
                <a:solidFill>
                  <a:schemeClr val="bg1"/>
                </a:solidFill>
              </a:rPr>
              <a:t>ressources humaines</a:t>
            </a:r>
          </a:p>
        </p:txBody>
      </p:sp>
      <p:sp>
        <p:nvSpPr>
          <p:cNvPr id="9" name="Espace réservé du pied de page 8"/>
          <p:cNvSpPr>
            <a:spLocks noGrp="1"/>
          </p:cNvSpPr>
          <p:nvPr>
            <p:ph type="ftr" sz="quarter" idx="11"/>
          </p:nvPr>
        </p:nvSpPr>
        <p:spPr/>
        <p:txBody>
          <a:bodyPr/>
          <a:lstStyle/>
          <a:p>
            <a:r>
              <a:rPr lang="fr-FR"/>
              <a:t>http://ciffopexec.fr</a:t>
            </a:r>
          </a:p>
        </p:txBody>
      </p:sp>
      <p:sp>
        <p:nvSpPr>
          <p:cNvPr id="10" name="Espace réservé du numéro de diapositive 9"/>
          <p:cNvSpPr>
            <a:spLocks noGrp="1"/>
          </p:cNvSpPr>
          <p:nvPr>
            <p:ph type="sldNum" sz="quarter" idx="12"/>
          </p:nvPr>
        </p:nvSpPr>
        <p:spPr/>
        <p:txBody>
          <a:bodyPr/>
          <a:lstStyle/>
          <a:p>
            <a:fld id="{A1B74424-5EA7-E641-8625-28989B7DDA84}" type="slidenum">
              <a:rPr lang="fr-FR" smtClean="0"/>
              <a:t>1</a:t>
            </a:fld>
            <a:endParaRPr lang="fr-FR"/>
          </a:p>
        </p:txBody>
      </p:sp>
    </p:spTree>
    <p:extLst>
      <p:ext uri="{BB962C8B-B14F-4D97-AF65-F5344CB8AC3E}">
        <p14:creationId xmlns:p14="http://schemas.microsoft.com/office/powerpoint/2010/main" val="2174300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Étoile à 5 branches 7"/>
          <p:cNvSpPr/>
          <p:nvPr/>
        </p:nvSpPr>
        <p:spPr>
          <a:xfrm>
            <a:off x="2633680" y="3076978"/>
            <a:ext cx="2207741" cy="1787611"/>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ogner un rectangle avec un coin diagonal 22"/>
          <p:cNvSpPr/>
          <p:nvPr/>
        </p:nvSpPr>
        <p:spPr>
          <a:xfrm>
            <a:off x="800274" y="2083590"/>
            <a:ext cx="1463370" cy="1456660"/>
          </a:xfrm>
          <a:prstGeom prst="snip2Diag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12700">
                  <a:solidFill>
                    <a:srgbClr val="C00000"/>
                  </a:solidFill>
                </a:ln>
                <a:solidFill>
                  <a:srgbClr val="C00000"/>
                </a:solidFill>
                <a:latin typeface="Verdana" pitchFamily="34" charset="0"/>
                <a:ea typeface="Verdana" pitchFamily="34" charset="0"/>
                <a:cs typeface="Verdana" pitchFamily="34" charset="0"/>
              </a:rPr>
              <a:t>Master </a:t>
            </a:r>
          </a:p>
          <a:p>
            <a:pPr algn="ctr"/>
            <a:r>
              <a:rPr lang="fr-FR" sz="1200" dirty="0">
                <a:ln w="12700">
                  <a:solidFill>
                    <a:srgbClr val="C00000"/>
                  </a:solidFill>
                </a:ln>
                <a:solidFill>
                  <a:srgbClr val="C00000"/>
                </a:solidFill>
                <a:latin typeface="Verdana" pitchFamily="34" charset="0"/>
                <a:ea typeface="Verdana" pitchFamily="34" charset="0"/>
                <a:cs typeface="Verdana" pitchFamily="34" charset="0"/>
              </a:rPr>
              <a:t>GRH RT</a:t>
            </a:r>
          </a:p>
          <a:p>
            <a:pPr algn="ctr"/>
            <a:endParaRPr lang="fr-FR" sz="300" dirty="0">
              <a:ln w="12700">
                <a:solidFill>
                  <a:srgbClr val="C00000"/>
                </a:solidFill>
              </a:ln>
              <a:solidFill>
                <a:srgbClr val="C00000"/>
              </a:solidFill>
              <a:latin typeface="Verdana" pitchFamily="34" charset="0"/>
              <a:ea typeface="Verdana" pitchFamily="34" charset="0"/>
              <a:cs typeface="Verdana" pitchFamily="34" charset="0"/>
            </a:endParaRPr>
          </a:p>
          <a:p>
            <a:pPr algn="ctr"/>
            <a:endParaRPr lang="fr-FR" sz="900" dirty="0">
              <a:ln w="12700">
                <a:solidFill>
                  <a:srgbClr val="C00000"/>
                </a:solidFill>
              </a:ln>
              <a:solidFill>
                <a:srgbClr val="C00000"/>
              </a:solidFill>
              <a:latin typeface="Verdana" pitchFamily="34" charset="0"/>
              <a:ea typeface="Verdana" pitchFamily="34" charset="0"/>
              <a:cs typeface="Verdana" pitchFamily="34" charset="0"/>
            </a:endParaRPr>
          </a:p>
        </p:txBody>
      </p:sp>
      <p:sp>
        <p:nvSpPr>
          <p:cNvPr id="24" name="Rogner un rectangle avec un coin diagonal 23"/>
          <p:cNvSpPr/>
          <p:nvPr/>
        </p:nvSpPr>
        <p:spPr>
          <a:xfrm>
            <a:off x="882712" y="4661343"/>
            <a:ext cx="1463370" cy="1456660"/>
          </a:xfrm>
          <a:prstGeom prst="snip2Diag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12700">
                  <a:solidFill>
                    <a:srgbClr val="C00000"/>
                  </a:solidFill>
                </a:ln>
                <a:solidFill>
                  <a:srgbClr val="C00000"/>
                </a:solidFill>
                <a:latin typeface="Verdana" pitchFamily="34" charset="0"/>
                <a:ea typeface="Verdana" pitchFamily="34" charset="0"/>
                <a:cs typeface="Verdana" pitchFamily="34" charset="0"/>
              </a:rPr>
              <a:t>Master </a:t>
            </a:r>
          </a:p>
          <a:p>
            <a:pPr algn="ctr"/>
            <a:r>
              <a:rPr lang="fr-FR" sz="1200" dirty="0">
                <a:ln w="12700">
                  <a:solidFill>
                    <a:srgbClr val="C00000"/>
                  </a:solidFill>
                </a:ln>
                <a:solidFill>
                  <a:srgbClr val="C00000"/>
                </a:solidFill>
                <a:latin typeface="Verdana" pitchFamily="34" charset="0"/>
                <a:ea typeface="Verdana" pitchFamily="34" charset="0"/>
                <a:cs typeface="Verdana" pitchFamily="34" charset="0"/>
              </a:rPr>
              <a:t>International</a:t>
            </a:r>
          </a:p>
          <a:p>
            <a:pPr algn="ctr"/>
            <a:r>
              <a:rPr lang="fr-FR" sz="800" dirty="0">
                <a:ln w="12700">
                  <a:solidFill>
                    <a:srgbClr val="C00000"/>
                  </a:solidFill>
                </a:ln>
                <a:solidFill>
                  <a:srgbClr val="C00000"/>
                </a:solidFill>
                <a:latin typeface="Verdana" pitchFamily="34" charset="0"/>
                <a:ea typeface="Verdana" pitchFamily="34" charset="0"/>
                <a:cs typeface="Verdana" pitchFamily="34" charset="0"/>
              </a:rPr>
              <a:t>Paris &amp; Beyrouth</a:t>
            </a:r>
          </a:p>
          <a:p>
            <a:pPr algn="ctr"/>
            <a:endParaRPr lang="fr-FR" sz="900" dirty="0">
              <a:ln w="12700">
                <a:solidFill>
                  <a:srgbClr val="C00000"/>
                </a:solidFill>
              </a:ln>
              <a:solidFill>
                <a:srgbClr val="C00000"/>
              </a:solidFill>
              <a:latin typeface="Verdana" pitchFamily="34" charset="0"/>
              <a:ea typeface="Verdana" pitchFamily="34" charset="0"/>
              <a:cs typeface="Verdana" pitchFamily="34" charset="0"/>
            </a:endParaRPr>
          </a:p>
          <a:p>
            <a:pPr algn="ctr"/>
            <a:endParaRPr lang="fr-FR" sz="900" dirty="0">
              <a:ln w="12700">
                <a:solidFill>
                  <a:srgbClr val="C00000"/>
                </a:solidFill>
              </a:ln>
              <a:solidFill>
                <a:srgbClr val="C00000"/>
              </a:solidFill>
              <a:latin typeface="Verdana" pitchFamily="34" charset="0"/>
              <a:ea typeface="Verdana" pitchFamily="34" charset="0"/>
              <a:cs typeface="Verdana" pitchFamily="34" charset="0"/>
            </a:endParaRPr>
          </a:p>
        </p:txBody>
      </p:sp>
      <p:sp>
        <p:nvSpPr>
          <p:cNvPr id="25" name="Rogner un rectangle avec un coin diagonal 24"/>
          <p:cNvSpPr/>
          <p:nvPr/>
        </p:nvSpPr>
        <p:spPr>
          <a:xfrm>
            <a:off x="3005865" y="1386209"/>
            <a:ext cx="1463370" cy="1456660"/>
          </a:xfrm>
          <a:prstGeom prst="snip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12700">
                  <a:solidFill>
                    <a:srgbClr val="C00000"/>
                  </a:solidFill>
                </a:ln>
                <a:solidFill>
                  <a:srgbClr val="C00000"/>
                </a:solidFill>
                <a:latin typeface="Verdana" pitchFamily="34" charset="0"/>
                <a:ea typeface="Verdana" pitchFamily="34" charset="0"/>
                <a:cs typeface="Verdana" pitchFamily="34" charset="0"/>
              </a:rPr>
              <a:t>Master </a:t>
            </a:r>
          </a:p>
          <a:p>
            <a:pPr algn="ctr"/>
            <a:r>
              <a:rPr lang="fr-FR" sz="1200" dirty="0">
                <a:ln w="12700">
                  <a:solidFill>
                    <a:srgbClr val="C00000"/>
                  </a:solidFill>
                </a:ln>
                <a:solidFill>
                  <a:srgbClr val="C00000"/>
                </a:solidFill>
                <a:latin typeface="Verdana" pitchFamily="34" charset="0"/>
                <a:ea typeface="Verdana" pitchFamily="34" charset="0"/>
                <a:cs typeface="Verdana" pitchFamily="34" charset="0"/>
              </a:rPr>
              <a:t>EXECUTIVE</a:t>
            </a:r>
          </a:p>
          <a:p>
            <a:pPr algn="ctr"/>
            <a:r>
              <a:rPr lang="fr-FR" sz="800" dirty="0">
                <a:ln w="12700">
                  <a:solidFill>
                    <a:srgbClr val="C00000"/>
                  </a:solidFill>
                </a:ln>
                <a:solidFill>
                  <a:srgbClr val="C00000"/>
                </a:solidFill>
                <a:latin typeface="Verdana" pitchFamily="34" charset="0"/>
                <a:ea typeface="Verdana" pitchFamily="34" charset="0"/>
                <a:cs typeface="Verdana" pitchFamily="34" charset="0"/>
              </a:rPr>
              <a:t>Paris &amp; Luxembourg</a:t>
            </a:r>
          </a:p>
          <a:p>
            <a:pPr algn="ctr"/>
            <a:endParaRPr lang="fr-FR" sz="300" dirty="0">
              <a:ln w="12700">
                <a:solidFill>
                  <a:srgbClr val="C00000"/>
                </a:solidFill>
              </a:ln>
              <a:solidFill>
                <a:srgbClr val="C00000"/>
              </a:solidFill>
              <a:latin typeface="Verdana" pitchFamily="34" charset="0"/>
              <a:ea typeface="Verdana" pitchFamily="34" charset="0"/>
              <a:cs typeface="Verdana" pitchFamily="34" charset="0"/>
            </a:endParaRPr>
          </a:p>
          <a:p>
            <a:pPr algn="ctr"/>
            <a:endParaRPr lang="fr-FR" sz="900" dirty="0">
              <a:ln w="12700">
                <a:solidFill>
                  <a:srgbClr val="C00000"/>
                </a:solidFill>
              </a:ln>
              <a:solidFill>
                <a:srgbClr val="C00000"/>
              </a:solidFill>
              <a:latin typeface="Verdana" pitchFamily="34" charset="0"/>
              <a:ea typeface="Verdana" pitchFamily="34" charset="0"/>
              <a:cs typeface="Verdana" pitchFamily="34" charset="0"/>
            </a:endParaRPr>
          </a:p>
        </p:txBody>
      </p:sp>
      <p:sp>
        <p:nvSpPr>
          <p:cNvPr id="26" name="Rogner un rectangle avec un coin diagonal 25"/>
          <p:cNvSpPr/>
          <p:nvPr/>
        </p:nvSpPr>
        <p:spPr>
          <a:xfrm>
            <a:off x="5069911" y="2083590"/>
            <a:ext cx="1463370" cy="1456660"/>
          </a:xfrm>
          <a:prstGeom prst="snip2Diag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12700">
                  <a:solidFill>
                    <a:srgbClr val="C00000"/>
                  </a:solidFill>
                </a:ln>
                <a:solidFill>
                  <a:srgbClr val="C00000"/>
                </a:solidFill>
                <a:latin typeface="Verdana" pitchFamily="34" charset="0"/>
                <a:ea typeface="Verdana" pitchFamily="34" charset="0"/>
                <a:cs typeface="Verdana" pitchFamily="34" charset="0"/>
              </a:rPr>
              <a:t>Master </a:t>
            </a:r>
          </a:p>
          <a:p>
            <a:pPr algn="ctr"/>
            <a:r>
              <a:rPr lang="fr-FR" sz="1200" dirty="0">
                <a:ln w="12700">
                  <a:solidFill>
                    <a:srgbClr val="C00000"/>
                  </a:solidFill>
                </a:ln>
                <a:solidFill>
                  <a:srgbClr val="C00000"/>
                </a:solidFill>
                <a:latin typeface="Verdana" pitchFamily="34" charset="0"/>
                <a:ea typeface="Verdana" pitchFamily="34" charset="0"/>
                <a:cs typeface="Verdana" pitchFamily="34" charset="0"/>
              </a:rPr>
              <a:t>PUBLIC</a:t>
            </a:r>
          </a:p>
          <a:p>
            <a:pPr algn="ctr"/>
            <a:endParaRPr lang="fr-FR" sz="300" dirty="0">
              <a:ln w="12700">
                <a:solidFill>
                  <a:srgbClr val="C00000"/>
                </a:solidFill>
              </a:ln>
              <a:solidFill>
                <a:srgbClr val="C00000"/>
              </a:solidFill>
              <a:latin typeface="Verdana" pitchFamily="34" charset="0"/>
              <a:ea typeface="Verdana" pitchFamily="34" charset="0"/>
              <a:cs typeface="Verdana" pitchFamily="34" charset="0"/>
            </a:endParaRPr>
          </a:p>
          <a:p>
            <a:pPr algn="ctr"/>
            <a:endParaRPr lang="fr-FR" sz="900" dirty="0">
              <a:ln w="12700">
                <a:solidFill>
                  <a:srgbClr val="C00000"/>
                </a:solidFill>
              </a:ln>
              <a:solidFill>
                <a:srgbClr val="C00000"/>
              </a:solidFill>
              <a:latin typeface="Verdana" pitchFamily="34" charset="0"/>
              <a:ea typeface="Verdana" pitchFamily="34" charset="0"/>
              <a:cs typeface="Verdana" pitchFamily="34" charset="0"/>
            </a:endParaRPr>
          </a:p>
        </p:txBody>
      </p:sp>
      <p:sp>
        <p:nvSpPr>
          <p:cNvPr id="27" name="Rogner un rectangle avec un coin diagonal 26"/>
          <p:cNvSpPr/>
          <p:nvPr/>
        </p:nvSpPr>
        <p:spPr>
          <a:xfrm>
            <a:off x="2969263" y="5389673"/>
            <a:ext cx="1463370" cy="1456660"/>
          </a:xfrm>
          <a:prstGeom prst="snip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12700">
                  <a:solidFill>
                    <a:srgbClr val="C00000"/>
                  </a:solidFill>
                </a:ln>
                <a:solidFill>
                  <a:srgbClr val="C00000"/>
                </a:solidFill>
                <a:latin typeface="Verdana" pitchFamily="34" charset="0"/>
                <a:ea typeface="Verdana" pitchFamily="34" charset="0"/>
                <a:cs typeface="Verdana" pitchFamily="34" charset="0"/>
              </a:rPr>
              <a:t>Master </a:t>
            </a:r>
          </a:p>
          <a:p>
            <a:pPr algn="ctr"/>
            <a:r>
              <a:rPr lang="fr-FR" sz="1200" dirty="0">
                <a:ln w="12700">
                  <a:solidFill>
                    <a:srgbClr val="C00000"/>
                  </a:solidFill>
                </a:ln>
                <a:solidFill>
                  <a:srgbClr val="C00000"/>
                </a:solidFill>
                <a:latin typeface="Verdana" pitchFamily="34" charset="0"/>
                <a:ea typeface="Verdana" pitchFamily="34" charset="0"/>
                <a:cs typeface="Verdana" pitchFamily="34" charset="0"/>
              </a:rPr>
              <a:t>COACHING</a:t>
            </a:r>
          </a:p>
          <a:p>
            <a:pPr algn="ctr"/>
            <a:endParaRPr lang="fr-FR" sz="300" dirty="0">
              <a:ln w="12700">
                <a:solidFill>
                  <a:srgbClr val="C00000"/>
                </a:solidFill>
              </a:ln>
              <a:solidFill>
                <a:srgbClr val="C00000"/>
              </a:solidFill>
              <a:latin typeface="Verdana" pitchFamily="34" charset="0"/>
              <a:ea typeface="Verdana" pitchFamily="34" charset="0"/>
              <a:cs typeface="Verdana" pitchFamily="34" charset="0"/>
            </a:endParaRPr>
          </a:p>
          <a:p>
            <a:pPr algn="ctr"/>
            <a:endParaRPr lang="fr-FR" sz="900" dirty="0">
              <a:ln w="12700">
                <a:solidFill>
                  <a:srgbClr val="C00000"/>
                </a:solidFill>
              </a:ln>
              <a:solidFill>
                <a:srgbClr val="C00000"/>
              </a:solidFill>
              <a:latin typeface="Verdana" pitchFamily="34" charset="0"/>
              <a:ea typeface="Verdana" pitchFamily="34" charset="0"/>
              <a:cs typeface="Verdana" pitchFamily="34" charset="0"/>
            </a:endParaRPr>
          </a:p>
        </p:txBody>
      </p:sp>
      <p:sp>
        <p:nvSpPr>
          <p:cNvPr id="28" name="Rogner un rectangle avec un coin diagonal 27"/>
          <p:cNvSpPr/>
          <p:nvPr/>
        </p:nvSpPr>
        <p:spPr>
          <a:xfrm>
            <a:off x="5185162" y="4709437"/>
            <a:ext cx="1463370" cy="1456660"/>
          </a:xfrm>
          <a:prstGeom prst="snip2Diag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12700">
                  <a:solidFill>
                    <a:srgbClr val="C00000"/>
                  </a:solidFill>
                </a:ln>
                <a:solidFill>
                  <a:srgbClr val="C00000"/>
                </a:solidFill>
                <a:latin typeface="Verdana" pitchFamily="34" charset="0"/>
                <a:ea typeface="Verdana" pitchFamily="34" charset="0"/>
                <a:cs typeface="Verdana" pitchFamily="34" charset="0"/>
              </a:rPr>
              <a:t>DU </a:t>
            </a:r>
          </a:p>
          <a:p>
            <a:pPr algn="ctr"/>
            <a:r>
              <a:rPr lang="fr-FR" sz="1200" dirty="0">
                <a:ln w="12700">
                  <a:solidFill>
                    <a:srgbClr val="C00000"/>
                  </a:solidFill>
                </a:ln>
                <a:solidFill>
                  <a:srgbClr val="C00000"/>
                </a:solidFill>
                <a:latin typeface="Verdana" pitchFamily="34" charset="0"/>
                <a:ea typeface="Verdana" pitchFamily="34" charset="0"/>
                <a:cs typeface="Verdana" pitchFamily="34" charset="0"/>
              </a:rPr>
              <a:t>COMP &amp; BEN</a:t>
            </a:r>
          </a:p>
          <a:p>
            <a:pPr algn="ctr"/>
            <a:endParaRPr lang="fr-FR" sz="300" dirty="0">
              <a:ln w="12700">
                <a:solidFill>
                  <a:srgbClr val="C00000"/>
                </a:solidFill>
              </a:ln>
              <a:solidFill>
                <a:srgbClr val="C00000"/>
              </a:solidFill>
              <a:latin typeface="Verdana" pitchFamily="34" charset="0"/>
              <a:ea typeface="Verdana" pitchFamily="34" charset="0"/>
              <a:cs typeface="Verdana" pitchFamily="34" charset="0"/>
            </a:endParaRPr>
          </a:p>
        </p:txBody>
      </p:sp>
      <p:sp>
        <p:nvSpPr>
          <p:cNvPr id="2" name="Ellipse 1"/>
          <p:cNvSpPr/>
          <p:nvPr/>
        </p:nvSpPr>
        <p:spPr>
          <a:xfrm>
            <a:off x="3050159" y="3558284"/>
            <a:ext cx="1301578" cy="1005017"/>
          </a:xfrm>
          <a:prstGeom prst="ellipse">
            <a:avLst/>
          </a:prstGeom>
          <a:solidFill>
            <a:schemeClr val="bg1"/>
          </a:solidFill>
          <a:ln w="5715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C00000"/>
                </a:solidFill>
              </a:rPr>
              <a:t>CIFFOP</a:t>
            </a:r>
          </a:p>
        </p:txBody>
      </p:sp>
      <p:pic>
        <p:nvPicPr>
          <p:cNvPr id="6" name="Image 5"/>
          <p:cNvPicPr>
            <a:picLocks noChangeAspect="1"/>
          </p:cNvPicPr>
          <p:nvPr/>
        </p:nvPicPr>
        <p:blipFill>
          <a:blip r:embed="rId2"/>
          <a:stretch>
            <a:fillRect/>
          </a:stretch>
        </p:blipFill>
        <p:spPr>
          <a:xfrm>
            <a:off x="7067328" y="4817514"/>
            <a:ext cx="1796328" cy="1240505"/>
          </a:xfrm>
          <a:prstGeom prst="rect">
            <a:avLst/>
          </a:prstGeom>
        </p:spPr>
      </p:pic>
      <p:sp>
        <p:nvSpPr>
          <p:cNvPr id="7" name="Rectangle 6"/>
          <p:cNvSpPr/>
          <p:nvPr/>
        </p:nvSpPr>
        <p:spPr>
          <a:xfrm>
            <a:off x="7220763" y="1421863"/>
            <a:ext cx="1489458" cy="2800767"/>
          </a:xfrm>
          <a:prstGeom prst="rect">
            <a:avLst/>
          </a:prstGeom>
          <a:ln w="38100">
            <a:solidFill>
              <a:schemeClr val="accent2">
                <a:lumMod val="75000"/>
              </a:schemeClr>
            </a:solidFill>
          </a:ln>
        </p:spPr>
        <p:txBody>
          <a:bodyPr wrap="square">
            <a:spAutoFit/>
          </a:bodyPr>
          <a:lstStyle/>
          <a:p>
            <a:r>
              <a:rPr lang="fr-FR" sz="1100" dirty="0"/>
              <a:t>Des formations au bénéfice d’une clientèle étudiante diversifiée :</a:t>
            </a:r>
          </a:p>
          <a:p>
            <a:pPr marL="171450" indent="-171450">
              <a:buFont typeface="Arial" panose="020B0604020202020204" pitchFamily="34" charset="0"/>
              <a:buChar char="•"/>
            </a:pPr>
            <a:r>
              <a:rPr lang="fr-FR" sz="1100" dirty="0"/>
              <a:t>Des diplômés de l’université provenant d’horizons divers (droit, AES, IEP, Ecoles de commerce…)</a:t>
            </a:r>
          </a:p>
          <a:p>
            <a:pPr marL="171450" indent="-171450">
              <a:buFont typeface="Arial" panose="020B0604020202020204" pitchFamily="34" charset="0"/>
              <a:buChar char="•"/>
            </a:pPr>
            <a:r>
              <a:rPr lang="fr-FR" sz="1100" dirty="0"/>
              <a:t>Des professionnels en situation de travail ou en reconversion professionnelle</a:t>
            </a:r>
          </a:p>
        </p:txBody>
      </p:sp>
      <p:sp>
        <p:nvSpPr>
          <p:cNvPr id="13" name="Titre 2"/>
          <p:cNvSpPr>
            <a:spLocks noGrp="1"/>
          </p:cNvSpPr>
          <p:nvPr>
            <p:ph type="title"/>
          </p:nvPr>
        </p:nvSpPr>
        <p:spPr>
          <a:xfrm>
            <a:off x="457200" y="274639"/>
            <a:ext cx="7377289" cy="1143000"/>
          </a:xfrm>
        </p:spPr>
        <p:txBody>
          <a:bodyPr/>
          <a:lstStyle/>
          <a:p>
            <a:pPr algn="l"/>
            <a:r>
              <a:rPr lang="fr-FR" dirty="0"/>
              <a:t>7-2 LES DIPLOMES DU CIFFOP</a:t>
            </a:r>
          </a:p>
        </p:txBody>
      </p:sp>
      <p:sp>
        <p:nvSpPr>
          <p:cNvPr id="3" name="Espace réservé du pied de page 2"/>
          <p:cNvSpPr>
            <a:spLocks noGrp="1"/>
          </p:cNvSpPr>
          <p:nvPr>
            <p:ph type="ftr" sz="quarter" idx="11"/>
          </p:nvPr>
        </p:nvSpPr>
        <p:spPr>
          <a:xfrm>
            <a:off x="4572000" y="6412368"/>
            <a:ext cx="2895600" cy="365125"/>
          </a:xfrm>
        </p:spPr>
        <p:txBody>
          <a:bodyPr/>
          <a:lstStyle/>
          <a:p>
            <a:r>
              <a:rPr lang="fr-FR" dirty="0"/>
              <a:t>http://ciffopexec.fr</a:t>
            </a:r>
          </a:p>
        </p:txBody>
      </p:sp>
      <p:sp>
        <p:nvSpPr>
          <p:cNvPr id="4" name="Espace réservé du numéro de diapositive 3"/>
          <p:cNvSpPr>
            <a:spLocks noGrp="1"/>
          </p:cNvSpPr>
          <p:nvPr>
            <p:ph type="sldNum" sz="quarter" idx="12"/>
          </p:nvPr>
        </p:nvSpPr>
        <p:spPr/>
        <p:txBody>
          <a:bodyPr/>
          <a:lstStyle/>
          <a:p>
            <a:fld id="{A1B74424-5EA7-E641-8625-28989B7DDA84}" type="slidenum">
              <a:rPr lang="fr-FR" smtClean="0"/>
              <a:t>10</a:t>
            </a:fld>
            <a:endParaRPr lang="fr-FR"/>
          </a:p>
        </p:txBody>
      </p:sp>
    </p:spTree>
    <p:extLst>
      <p:ext uri="{BB962C8B-B14F-4D97-AF65-F5344CB8AC3E}">
        <p14:creationId xmlns:p14="http://schemas.microsoft.com/office/powerpoint/2010/main" val="4091226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600201"/>
            <a:ext cx="4782065" cy="4525963"/>
          </a:xfrm>
        </p:spPr>
        <p:txBody>
          <a:bodyPr>
            <a:normAutofit/>
          </a:bodyPr>
          <a:lstStyle/>
          <a:p>
            <a:r>
              <a:rPr lang="fr-FR" sz="2000" dirty="0">
                <a:solidFill>
                  <a:srgbClr val="C00000"/>
                </a:solidFill>
              </a:rPr>
              <a:t>160  </a:t>
            </a:r>
            <a:r>
              <a:rPr lang="fr-FR" sz="2000" dirty="0"/>
              <a:t>inscrits par an dans les programmes du CIFFOP depuis 2016 </a:t>
            </a:r>
            <a:r>
              <a:rPr lang="fr-FR" sz="2000" dirty="0">
                <a:solidFill>
                  <a:schemeClr val="accent1"/>
                </a:solidFill>
              </a:rPr>
              <a:t>2000</a:t>
            </a:r>
            <a:r>
              <a:rPr lang="fr-FR" sz="2000" dirty="0"/>
              <a:t> diplômés depuis la création du CIFFOP</a:t>
            </a:r>
          </a:p>
          <a:p>
            <a:r>
              <a:rPr lang="fr-FR" sz="2000" dirty="0">
                <a:solidFill>
                  <a:srgbClr val="C00000"/>
                </a:solidFill>
              </a:rPr>
              <a:t>5 </a:t>
            </a:r>
            <a:r>
              <a:rPr lang="fr-FR" sz="2000" dirty="0"/>
              <a:t>programmes de Master et </a:t>
            </a:r>
            <a:r>
              <a:rPr lang="fr-FR" sz="2000" dirty="0">
                <a:solidFill>
                  <a:schemeClr val="accent1"/>
                </a:solidFill>
              </a:rPr>
              <a:t>1</a:t>
            </a:r>
            <a:r>
              <a:rPr lang="fr-FR" sz="2000" dirty="0"/>
              <a:t> diplôme universitaire ouvert en 2015</a:t>
            </a:r>
          </a:p>
          <a:p>
            <a:r>
              <a:rPr lang="fr-FR" sz="2000" dirty="0">
                <a:solidFill>
                  <a:srgbClr val="C00000"/>
                </a:solidFill>
              </a:rPr>
              <a:t>50 </a:t>
            </a:r>
            <a:r>
              <a:rPr lang="fr-FR" sz="2000" dirty="0"/>
              <a:t>Intervenants professionnels dans les programmes du CIFFOP</a:t>
            </a:r>
          </a:p>
          <a:p>
            <a:r>
              <a:rPr lang="fr-FR" sz="2000" dirty="0">
                <a:solidFill>
                  <a:schemeClr val="accent1"/>
                </a:solidFill>
              </a:rPr>
              <a:t>2</a:t>
            </a:r>
            <a:r>
              <a:rPr lang="fr-FR" sz="2000" dirty="0"/>
              <a:t> pays sont actuellement en double diplôme avec CIFFOP, bientôt 3</a:t>
            </a:r>
          </a:p>
          <a:p>
            <a:r>
              <a:rPr lang="fr-FR" sz="2000" dirty="0">
                <a:solidFill>
                  <a:srgbClr val="C00000"/>
                </a:solidFill>
              </a:rPr>
              <a:t>80 </a:t>
            </a:r>
            <a:r>
              <a:rPr lang="fr-FR" sz="2000" dirty="0"/>
              <a:t>entreprises partenaires</a:t>
            </a:r>
          </a:p>
          <a:p>
            <a:endParaRPr lang="fr-FR" sz="2000" dirty="0"/>
          </a:p>
        </p:txBody>
      </p:sp>
      <p:sp>
        <p:nvSpPr>
          <p:cNvPr id="3" name="Titre 2"/>
          <p:cNvSpPr>
            <a:spLocks noGrp="1"/>
          </p:cNvSpPr>
          <p:nvPr>
            <p:ph type="title"/>
          </p:nvPr>
        </p:nvSpPr>
        <p:spPr/>
        <p:txBody>
          <a:bodyPr/>
          <a:lstStyle/>
          <a:p>
            <a:pPr algn="l"/>
            <a:r>
              <a:rPr lang="fr-FR" dirty="0"/>
              <a:t>7-3 Le CIFFOP en chiffres</a:t>
            </a:r>
          </a:p>
        </p:txBody>
      </p:sp>
      <p:pic>
        <p:nvPicPr>
          <p:cNvPr id="4" name="Image 3"/>
          <p:cNvPicPr>
            <a:picLocks noChangeAspect="1"/>
          </p:cNvPicPr>
          <p:nvPr/>
        </p:nvPicPr>
        <p:blipFill>
          <a:blip r:embed="rId3"/>
          <a:stretch>
            <a:fillRect/>
          </a:stretch>
        </p:blipFill>
        <p:spPr>
          <a:xfrm>
            <a:off x="5469924" y="2490238"/>
            <a:ext cx="3520259" cy="1783784"/>
          </a:xfrm>
          <a:prstGeom prst="rect">
            <a:avLst/>
          </a:prstGeom>
        </p:spPr>
      </p:pic>
      <p:pic>
        <p:nvPicPr>
          <p:cNvPr id="5" name="Image 4"/>
          <p:cNvPicPr>
            <a:picLocks noChangeAspect="1"/>
          </p:cNvPicPr>
          <p:nvPr/>
        </p:nvPicPr>
        <p:blipFill>
          <a:blip r:embed="rId4"/>
          <a:stretch>
            <a:fillRect/>
          </a:stretch>
        </p:blipFill>
        <p:spPr>
          <a:xfrm>
            <a:off x="161498" y="5458561"/>
            <a:ext cx="8902825" cy="1064391"/>
          </a:xfrm>
          <a:prstGeom prst="rect">
            <a:avLst/>
          </a:prstGeom>
        </p:spPr>
      </p:pic>
      <p:sp>
        <p:nvSpPr>
          <p:cNvPr id="6" name="Rectangle 5"/>
          <p:cNvSpPr/>
          <p:nvPr/>
        </p:nvSpPr>
        <p:spPr>
          <a:xfrm>
            <a:off x="5476914" y="1652071"/>
            <a:ext cx="3587409" cy="646331"/>
          </a:xfrm>
          <a:prstGeom prst="rect">
            <a:avLst/>
          </a:prstGeom>
        </p:spPr>
        <p:txBody>
          <a:bodyPr wrap="square">
            <a:spAutoFit/>
          </a:bodyPr>
          <a:lstStyle/>
          <a:p>
            <a:r>
              <a:rPr lang="fr-FR" dirty="0">
                <a:sym typeface="Wingdings" panose="05000000000000000000" pitchFamily="2" charset="2"/>
              </a:rPr>
              <a:t> 15 à 20 participants par promotion pour le master executive</a:t>
            </a:r>
            <a:endParaRPr lang="fr-FR" dirty="0"/>
          </a:p>
        </p:txBody>
      </p:sp>
      <p:sp>
        <p:nvSpPr>
          <p:cNvPr id="7" name="Espace réservé du pied de page 6"/>
          <p:cNvSpPr>
            <a:spLocks noGrp="1"/>
          </p:cNvSpPr>
          <p:nvPr>
            <p:ph type="ftr" sz="quarter" idx="11"/>
          </p:nvPr>
        </p:nvSpPr>
        <p:spPr/>
        <p:txBody>
          <a:bodyPr/>
          <a:lstStyle/>
          <a:p>
            <a:r>
              <a:rPr lang="fr-FR"/>
              <a:t>http://ciffopexec.fr</a:t>
            </a:r>
          </a:p>
        </p:txBody>
      </p:sp>
      <p:sp>
        <p:nvSpPr>
          <p:cNvPr id="8" name="Espace réservé du numéro de diapositive 7"/>
          <p:cNvSpPr>
            <a:spLocks noGrp="1"/>
          </p:cNvSpPr>
          <p:nvPr>
            <p:ph type="sldNum" sz="quarter" idx="12"/>
          </p:nvPr>
        </p:nvSpPr>
        <p:spPr/>
        <p:txBody>
          <a:bodyPr/>
          <a:lstStyle/>
          <a:p>
            <a:fld id="{A1B74424-5EA7-E641-8625-28989B7DDA84}" type="slidenum">
              <a:rPr lang="fr-FR" smtClean="0"/>
              <a:t>11</a:t>
            </a:fld>
            <a:endParaRPr lang="fr-FR"/>
          </a:p>
        </p:txBody>
      </p:sp>
    </p:spTree>
    <p:extLst>
      <p:ext uri="{BB962C8B-B14F-4D97-AF65-F5344CB8AC3E}">
        <p14:creationId xmlns:p14="http://schemas.microsoft.com/office/powerpoint/2010/main" val="795953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4147833090"/>
              </p:ext>
            </p:extLst>
          </p:nvPr>
        </p:nvGraphicFramePr>
        <p:xfrm>
          <a:off x="848298" y="1124747"/>
          <a:ext cx="7678757" cy="825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re 2"/>
          <p:cNvSpPr>
            <a:spLocks noGrp="1"/>
          </p:cNvSpPr>
          <p:nvPr>
            <p:ph type="title"/>
          </p:nvPr>
        </p:nvSpPr>
        <p:spPr>
          <a:xfrm>
            <a:off x="457200" y="274637"/>
            <a:ext cx="8229600" cy="778099"/>
          </a:xfrm>
        </p:spPr>
        <p:txBody>
          <a:bodyPr/>
          <a:lstStyle/>
          <a:p>
            <a:pPr algn="l"/>
            <a:r>
              <a:rPr lang="fr-FR" dirty="0"/>
              <a:t>7-4 Les contenus du CIFFOP</a:t>
            </a:r>
          </a:p>
        </p:txBody>
      </p:sp>
      <p:graphicFrame>
        <p:nvGraphicFramePr>
          <p:cNvPr id="6" name="Diagramme 5"/>
          <p:cNvGraphicFramePr/>
          <p:nvPr>
            <p:extLst>
              <p:ext uri="{D42A27DB-BD31-4B8C-83A1-F6EECF244321}">
                <p14:modId xmlns:p14="http://schemas.microsoft.com/office/powerpoint/2010/main" val="242145634"/>
              </p:ext>
            </p:extLst>
          </p:nvPr>
        </p:nvGraphicFramePr>
        <p:xfrm>
          <a:off x="-127687" y="2368627"/>
          <a:ext cx="5063244" cy="37519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6" name="Diagramme 25"/>
          <p:cNvGraphicFramePr/>
          <p:nvPr>
            <p:extLst>
              <p:ext uri="{D42A27DB-BD31-4B8C-83A1-F6EECF244321}">
                <p14:modId xmlns:p14="http://schemas.microsoft.com/office/powerpoint/2010/main" val="1179478646"/>
              </p:ext>
            </p:extLst>
          </p:nvPr>
        </p:nvGraphicFramePr>
        <p:xfrm>
          <a:off x="5133861" y="2456762"/>
          <a:ext cx="3789802" cy="358981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 name="Espace réservé du pied de page 1"/>
          <p:cNvSpPr>
            <a:spLocks noGrp="1"/>
          </p:cNvSpPr>
          <p:nvPr>
            <p:ph type="ftr" sz="quarter" idx="11"/>
          </p:nvPr>
        </p:nvSpPr>
        <p:spPr/>
        <p:txBody>
          <a:bodyPr/>
          <a:lstStyle/>
          <a:p>
            <a:r>
              <a:rPr lang="fr-FR"/>
              <a:t>http://ciffopexec.fr</a:t>
            </a:r>
          </a:p>
        </p:txBody>
      </p:sp>
      <p:sp>
        <p:nvSpPr>
          <p:cNvPr id="5" name="Espace réservé du numéro de diapositive 4"/>
          <p:cNvSpPr>
            <a:spLocks noGrp="1"/>
          </p:cNvSpPr>
          <p:nvPr>
            <p:ph type="sldNum" sz="quarter" idx="12"/>
          </p:nvPr>
        </p:nvSpPr>
        <p:spPr/>
        <p:txBody>
          <a:bodyPr/>
          <a:lstStyle/>
          <a:p>
            <a:fld id="{A1B74424-5EA7-E641-8625-28989B7DDA84}" type="slidenum">
              <a:rPr lang="fr-FR" smtClean="0"/>
              <a:t>12</a:t>
            </a:fld>
            <a:endParaRPr lang="fr-FR"/>
          </a:p>
        </p:txBody>
      </p:sp>
    </p:spTree>
    <p:extLst>
      <p:ext uri="{BB962C8B-B14F-4D97-AF65-F5344CB8AC3E}">
        <p14:creationId xmlns:p14="http://schemas.microsoft.com/office/powerpoint/2010/main" val="571171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sz="3600" dirty="0"/>
              <a:t>7-5 	CIFFOP </a:t>
            </a:r>
            <a:r>
              <a:rPr lang="fr-FR" sz="3600" dirty="0" err="1"/>
              <a:t>Alumni</a:t>
            </a:r>
            <a:endParaRPr lang="fr-FR" sz="3600" dirty="0"/>
          </a:p>
        </p:txBody>
      </p:sp>
      <p:sp>
        <p:nvSpPr>
          <p:cNvPr id="3" name="Espace réservé du contenu 2"/>
          <p:cNvSpPr>
            <a:spLocks noGrp="1"/>
          </p:cNvSpPr>
          <p:nvPr>
            <p:ph idx="1"/>
          </p:nvPr>
        </p:nvSpPr>
        <p:spPr>
          <a:xfrm>
            <a:off x="292101" y="1282703"/>
            <a:ext cx="8737600" cy="5232400"/>
          </a:xfrm>
        </p:spPr>
        <p:txBody>
          <a:bodyPr>
            <a:normAutofit fontScale="70000" lnSpcReduction="20000"/>
          </a:bodyPr>
          <a:lstStyle/>
          <a:p>
            <a:pPr marL="0" indent="0">
              <a:buNone/>
            </a:pPr>
            <a:r>
              <a:rPr lang="fr-FR" dirty="0"/>
              <a:t>Le CIFFOP ALUMNI, association des diplômés du CIFFOP constitue un réseau de grande renommée de plus de </a:t>
            </a:r>
            <a:r>
              <a:rPr lang="fr-FR" b="1" dirty="0"/>
              <a:t>2000 membres</a:t>
            </a:r>
            <a:r>
              <a:rPr lang="fr-FR" dirty="0"/>
              <a:t>, présidée par   : </a:t>
            </a:r>
            <a:r>
              <a:rPr lang="fr-FR" b="1" dirty="0"/>
              <a:t>David </a:t>
            </a:r>
            <a:r>
              <a:rPr lang="fr-FR" b="1" dirty="0" err="1"/>
              <a:t>Dragone</a:t>
            </a:r>
            <a:r>
              <a:rPr lang="fr-FR" b="1" dirty="0"/>
              <a:t>. </a:t>
            </a:r>
          </a:p>
          <a:p>
            <a:pPr marL="0" indent="0">
              <a:buNone/>
            </a:pPr>
            <a:endParaRPr lang="fr-FR" dirty="0"/>
          </a:p>
          <a:p>
            <a:pPr marL="0" indent="0">
              <a:buNone/>
            </a:pPr>
            <a:r>
              <a:rPr lang="fr-FR" dirty="0"/>
              <a:t>Le CIFFOP ALUMNI met à disposition de ses adhérents :</a:t>
            </a:r>
          </a:p>
          <a:p>
            <a:r>
              <a:rPr lang="fr-FR" dirty="0"/>
              <a:t>Un site internet actif : </a:t>
            </a:r>
            <a:r>
              <a:rPr lang="fr-FR" u="sng" dirty="0">
                <a:hlinkClick r:id="rId2"/>
              </a:rPr>
              <a:t>http://www.ciffop-alumni.com/</a:t>
            </a:r>
            <a:r>
              <a:rPr lang="fr-FR" dirty="0"/>
              <a:t> </a:t>
            </a:r>
          </a:p>
          <a:p>
            <a:pPr lvl="0"/>
            <a:r>
              <a:rPr lang="fr-FR" dirty="0"/>
              <a:t>Un annuaire professionnel actualisé et édité pour les diplômés et les entreprises ; </a:t>
            </a:r>
          </a:p>
          <a:p>
            <a:pPr lvl="0"/>
            <a:r>
              <a:rPr lang="fr-FR" dirty="0"/>
              <a:t>Un Réseau Emploi Carrières qui a pour vocation d’accompagner le </a:t>
            </a:r>
            <a:r>
              <a:rPr lang="fr-FR" dirty="0" err="1"/>
              <a:t>CIFFOPien</a:t>
            </a:r>
            <a:r>
              <a:rPr lang="fr-FR" dirty="0"/>
              <a:t> tout au long de sa vie professionnelle, dans un véritable esprit réseau ; </a:t>
            </a:r>
          </a:p>
          <a:p>
            <a:pPr lvl="0"/>
            <a:r>
              <a:rPr lang="fr-FR" dirty="0"/>
              <a:t>Enfin le CIFFOP ALUMNI propose régulièrement des offres d’emploi via son site Internet.</a:t>
            </a:r>
          </a:p>
          <a:p>
            <a:pPr lvl="0"/>
            <a:endParaRPr lang="fr-FR" dirty="0"/>
          </a:p>
          <a:p>
            <a:pPr marL="0" indent="0">
              <a:buNone/>
            </a:pPr>
            <a:r>
              <a:rPr lang="fr-FR" dirty="0">
                <a:solidFill>
                  <a:srgbClr val="800000"/>
                </a:solidFill>
              </a:rPr>
              <a:t>Les</a:t>
            </a:r>
            <a:r>
              <a:rPr lang="fr-FR" sz="2900" dirty="0">
                <a:solidFill>
                  <a:srgbClr val="800000"/>
                </a:solidFill>
              </a:rPr>
              <a:t> « </a:t>
            </a:r>
            <a:r>
              <a:rPr lang="fr-FR" sz="2900" dirty="0" err="1">
                <a:solidFill>
                  <a:srgbClr val="800000"/>
                </a:solidFill>
              </a:rPr>
              <a:t>CIFFOPot</a:t>
            </a:r>
            <a:r>
              <a:rPr lang="fr-FR" sz="2900" dirty="0">
                <a:solidFill>
                  <a:srgbClr val="800000"/>
                </a:solidFill>
              </a:rPr>
              <a:t> » réunissent plusieurs fois par an, près d’une centaine de </a:t>
            </a:r>
            <a:r>
              <a:rPr lang="fr-FR" sz="2900" dirty="0" err="1">
                <a:solidFill>
                  <a:srgbClr val="800000"/>
                </a:solidFill>
              </a:rPr>
              <a:t>CIFFOPiens</a:t>
            </a:r>
            <a:r>
              <a:rPr lang="fr-FR" sz="2900" dirty="0">
                <a:solidFill>
                  <a:srgbClr val="800000"/>
                </a:solidFill>
              </a:rPr>
              <a:t> (des plus anciens aux plus jeunes) dans des endroits conviviaux ! </a:t>
            </a:r>
            <a:endParaRPr lang="fr-FR" dirty="0">
              <a:solidFill>
                <a:srgbClr val="800000"/>
              </a:solidFill>
            </a:endParaRPr>
          </a:p>
          <a:p>
            <a:pPr lvl="0"/>
            <a:endParaRPr lang="fr-FR" dirty="0"/>
          </a:p>
          <a:p>
            <a:pPr lvl="0"/>
            <a:endParaRPr lang="fr-FR" dirty="0"/>
          </a:p>
        </p:txBody>
      </p:sp>
      <p:pic>
        <p:nvPicPr>
          <p:cNvPr id="4" name="Image 3" descr="AA02666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06" y="5218938"/>
            <a:ext cx="536587" cy="1079500"/>
          </a:xfrm>
          <a:prstGeom prst="rect">
            <a:avLst/>
          </a:prstGeom>
        </p:spPr>
      </p:pic>
      <p:sp>
        <p:nvSpPr>
          <p:cNvPr id="5" name="Espace réservé du pied de page 4"/>
          <p:cNvSpPr>
            <a:spLocks noGrp="1"/>
          </p:cNvSpPr>
          <p:nvPr>
            <p:ph type="ftr" sz="quarter" idx="11"/>
          </p:nvPr>
        </p:nvSpPr>
        <p:spPr/>
        <p:txBody>
          <a:bodyPr/>
          <a:lstStyle/>
          <a:p>
            <a:r>
              <a:rPr lang="fr-FR"/>
              <a:t>http://ciffopexec.fr</a:t>
            </a:r>
          </a:p>
        </p:txBody>
      </p:sp>
      <p:sp>
        <p:nvSpPr>
          <p:cNvPr id="6" name="Espace réservé du numéro de diapositive 5"/>
          <p:cNvSpPr>
            <a:spLocks noGrp="1"/>
          </p:cNvSpPr>
          <p:nvPr>
            <p:ph type="sldNum" sz="quarter" idx="12"/>
          </p:nvPr>
        </p:nvSpPr>
        <p:spPr/>
        <p:txBody>
          <a:bodyPr/>
          <a:lstStyle/>
          <a:p>
            <a:fld id="{A1B74424-5EA7-E641-8625-28989B7DDA84}" type="slidenum">
              <a:rPr lang="fr-FR" smtClean="0"/>
              <a:t>13</a:t>
            </a:fld>
            <a:endParaRPr lang="fr-FR"/>
          </a:p>
        </p:txBody>
      </p:sp>
    </p:spTree>
    <p:extLst>
      <p:ext uri="{BB962C8B-B14F-4D97-AF65-F5344CB8AC3E}">
        <p14:creationId xmlns:p14="http://schemas.microsoft.com/office/powerpoint/2010/main" val="3686458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515763"/>
            <a:ext cx="3118022" cy="4610402"/>
          </a:xfrm>
        </p:spPr>
        <p:txBody>
          <a:bodyPr>
            <a:noAutofit/>
          </a:bodyPr>
          <a:lstStyle/>
          <a:p>
            <a:r>
              <a:rPr lang="fr-FR" sz="1600" b="1" dirty="0"/>
              <a:t>Les tuteurs professionnels </a:t>
            </a:r>
            <a:r>
              <a:rPr lang="fr-FR" sz="1600" dirty="0"/>
              <a:t>: 26 tuteurs professionnels, experts RH, DRH de grands groupe, professionnels chevronnés</a:t>
            </a:r>
          </a:p>
          <a:p>
            <a:pPr marL="0" indent="0">
              <a:buNone/>
            </a:pPr>
            <a:endParaRPr lang="fr-FR" sz="1600" b="1" dirty="0"/>
          </a:p>
          <a:p>
            <a:r>
              <a:rPr lang="fr-FR" sz="1600" b="1" dirty="0"/>
              <a:t>Les vacataires et les conférenciers</a:t>
            </a:r>
            <a:r>
              <a:rPr lang="fr-FR" sz="1600" dirty="0"/>
              <a:t>, tous intervenants professionnels de haut niveau : environ 40 % du volume horaire dans chaque Master est assuré par des professionnels</a:t>
            </a:r>
          </a:p>
          <a:p>
            <a:endParaRPr lang="fr-FR" sz="1600" dirty="0"/>
          </a:p>
          <a:p>
            <a:r>
              <a:rPr lang="fr-FR" sz="1600" b="1" dirty="0"/>
              <a:t>Les liens avec les associations professionnelles: </a:t>
            </a:r>
            <a:r>
              <a:rPr lang="fr-FR" sz="1600" dirty="0">
                <a:solidFill>
                  <a:srgbClr val="3366FF"/>
                </a:solidFill>
              </a:rPr>
              <a:t>ANDRH Paris 16e</a:t>
            </a:r>
            <a:r>
              <a:rPr lang="fr-FR" sz="1600" dirty="0"/>
              <a:t>, </a:t>
            </a:r>
            <a:r>
              <a:rPr lang="fr-FR" sz="1600" dirty="0">
                <a:solidFill>
                  <a:srgbClr val="FF0000"/>
                </a:solidFill>
              </a:rPr>
              <a:t>Références RH</a:t>
            </a:r>
            <a:r>
              <a:rPr lang="fr-FR" sz="1600" dirty="0"/>
              <a:t>, </a:t>
            </a:r>
            <a:r>
              <a:rPr lang="fr-FR" sz="1600" dirty="0">
                <a:solidFill>
                  <a:schemeClr val="accent3">
                    <a:lumMod val="50000"/>
                  </a:schemeClr>
                </a:solidFill>
              </a:rPr>
              <a:t>HR </a:t>
            </a:r>
            <a:r>
              <a:rPr lang="fr-FR" sz="1600" dirty="0" err="1">
                <a:solidFill>
                  <a:schemeClr val="accent3">
                    <a:lumMod val="50000"/>
                  </a:schemeClr>
                </a:solidFill>
              </a:rPr>
              <a:t>Congress</a:t>
            </a:r>
            <a:r>
              <a:rPr lang="fr-FR" sz="1600" dirty="0"/>
              <a:t>, AFERP, AMEF, réseau des DRH de grandes collectivités</a:t>
            </a:r>
          </a:p>
        </p:txBody>
      </p:sp>
      <p:sp>
        <p:nvSpPr>
          <p:cNvPr id="3" name="Titre 2"/>
          <p:cNvSpPr>
            <a:spLocks noGrp="1"/>
          </p:cNvSpPr>
          <p:nvPr>
            <p:ph type="title"/>
          </p:nvPr>
        </p:nvSpPr>
        <p:spPr/>
        <p:txBody>
          <a:bodyPr>
            <a:normAutofit fontScale="90000"/>
          </a:bodyPr>
          <a:lstStyle/>
          <a:p>
            <a:pPr algn="l"/>
            <a:r>
              <a:rPr lang="fr-FR" dirty="0"/>
              <a:t>8- La proximité avec les professionnels (1)</a:t>
            </a:r>
          </a:p>
        </p:txBody>
      </p:sp>
      <p:pic>
        <p:nvPicPr>
          <p:cNvPr id="5" name="Image 4"/>
          <p:cNvPicPr>
            <a:picLocks noChangeAspect="1"/>
          </p:cNvPicPr>
          <p:nvPr/>
        </p:nvPicPr>
        <p:blipFill>
          <a:blip r:embed="rId3"/>
          <a:stretch>
            <a:fillRect/>
          </a:stretch>
        </p:blipFill>
        <p:spPr>
          <a:xfrm>
            <a:off x="3797644" y="1599485"/>
            <a:ext cx="5136935" cy="3676475"/>
          </a:xfrm>
          <a:prstGeom prst="rect">
            <a:avLst/>
          </a:prstGeom>
        </p:spPr>
      </p:pic>
      <p:sp>
        <p:nvSpPr>
          <p:cNvPr id="4" name="Espace réservé du pied de page 3"/>
          <p:cNvSpPr>
            <a:spLocks noGrp="1"/>
          </p:cNvSpPr>
          <p:nvPr>
            <p:ph type="ftr" sz="quarter" idx="11"/>
          </p:nvPr>
        </p:nvSpPr>
        <p:spPr/>
        <p:txBody>
          <a:bodyPr/>
          <a:lstStyle/>
          <a:p>
            <a:r>
              <a:rPr lang="fr-FR"/>
              <a:t>http://ciffopexec.fr</a:t>
            </a:r>
          </a:p>
        </p:txBody>
      </p:sp>
      <p:sp>
        <p:nvSpPr>
          <p:cNvPr id="6" name="Espace réservé du numéro de diapositive 5"/>
          <p:cNvSpPr>
            <a:spLocks noGrp="1"/>
          </p:cNvSpPr>
          <p:nvPr>
            <p:ph type="sldNum" sz="quarter" idx="12"/>
          </p:nvPr>
        </p:nvSpPr>
        <p:spPr/>
        <p:txBody>
          <a:bodyPr/>
          <a:lstStyle/>
          <a:p>
            <a:fld id="{A1B74424-5EA7-E641-8625-28989B7DDA84}" type="slidenum">
              <a:rPr lang="fr-FR" smtClean="0"/>
              <a:t>14</a:t>
            </a:fld>
            <a:endParaRPr lang="fr-FR"/>
          </a:p>
        </p:txBody>
      </p:sp>
    </p:spTree>
    <p:extLst>
      <p:ext uri="{BB962C8B-B14F-4D97-AF65-F5344CB8AC3E}">
        <p14:creationId xmlns:p14="http://schemas.microsoft.com/office/powerpoint/2010/main" val="2826422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l_suezlogo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231" y="4243323"/>
            <a:ext cx="1706913" cy="1024150"/>
          </a:xfrm>
          <a:prstGeom prst="rect">
            <a:avLst/>
          </a:prstGeom>
        </p:spPr>
      </p:pic>
      <p:pic>
        <p:nvPicPr>
          <p:cNvPr id="6146" name="Picture 6" descr="Logo de L'Oré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1534" y="4663958"/>
            <a:ext cx="83674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9"/>
          <p:cNvSpPr>
            <a:spLocks noChangeArrowheads="1"/>
          </p:cNvSpPr>
          <p:nvPr/>
        </p:nvSpPr>
        <p:spPr bwMode="auto">
          <a:xfrm>
            <a:off x="0" y="-184667"/>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a:p>
        </p:txBody>
      </p:sp>
      <p:pic>
        <p:nvPicPr>
          <p:cNvPr id="6152" name="Image 4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2310" y="5490673"/>
            <a:ext cx="514718" cy="36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58" descr="http://www.c2s.fr/fr-fr/PublishingImages/Pages/nous-rejoindre/Bouygues.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7402" y="5236399"/>
            <a:ext cx="810641" cy="43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64" descr="http://www.zodiacaerospace.com/sites/default/files/Historique-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69908" y="5946813"/>
            <a:ext cx="1299171" cy="399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5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0249" y="5343634"/>
            <a:ext cx="1393033" cy="35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42467" y="5210480"/>
            <a:ext cx="427705" cy="43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1" descr="http://mflelille3.free.fr/M1-webquest09/Wintrebert%20Julien/Images/logo%20mac%20donal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2284" y="6265289"/>
            <a:ext cx="575933" cy="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2" descr="http://www.positivactor.com/wp-content/uploads/2011/08/Logo-Alixio-couleu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466" y="5696418"/>
            <a:ext cx="606865" cy="27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6" descr="http://www.babyloan.org/var/images/images/CGG_Log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0340" y="4570607"/>
            <a:ext cx="1380978" cy="71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13" cstate="print">
            <a:extLst>
              <a:ext uri="{28A0092B-C50C-407E-A947-70E740481C1C}">
                <a14:useLocalDpi xmlns:a14="http://schemas.microsoft.com/office/drawing/2010/main" val="0"/>
              </a:ext>
            </a:extLst>
          </a:blip>
          <a:srcRect t="19749" b="19749"/>
          <a:stretch>
            <a:fillRect/>
          </a:stretch>
        </p:blipFill>
        <p:spPr bwMode="auto">
          <a:xfrm>
            <a:off x="8450439" y="6047017"/>
            <a:ext cx="671513" cy="27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6" descr="01903732-photo-logo-de-la-post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26580" y="5133804"/>
            <a:ext cx="702702" cy="62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2"/>
          <p:cNvPicPr>
            <a:picLocks noChangeAspect="1" noChangeArrowheads="1"/>
          </p:cNvPicPr>
          <p:nvPr/>
        </p:nvPicPr>
        <p:blipFill>
          <a:blip r:embed="rId15" cstate="print">
            <a:extLst>
              <a:ext uri="{28A0092B-C50C-407E-A947-70E740481C1C}">
                <a14:useLocalDpi xmlns:a14="http://schemas.microsoft.com/office/drawing/2010/main" val="0"/>
              </a:ext>
            </a:extLst>
          </a:blip>
          <a:srcRect l="3578" t="14375" r="4318" b="9619"/>
          <a:stretch>
            <a:fillRect/>
          </a:stretch>
        </p:blipFill>
        <p:spPr bwMode="auto">
          <a:xfrm>
            <a:off x="2999877" y="4563365"/>
            <a:ext cx="1152916" cy="36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16" cstate="print"/>
          <a:stretch>
            <a:fillRect/>
          </a:stretch>
        </p:blipFill>
        <p:spPr>
          <a:xfrm>
            <a:off x="5585552" y="5358808"/>
            <a:ext cx="994499" cy="482955"/>
          </a:xfrm>
          <a:prstGeom prst="rect">
            <a:avLst/>
          </a:prstGeom>
        </p:spPr>
      </p:pic>
      <p:pic>
        <p:nvPicPr>
          <p:cNvPr id="3" name="Image 2"/>
          <p:cNvPicPr>
            <a:picLocks noChangeAspect="1"/>
          </p:cNvPicPr>
          <p:nvPr/>
        </p:nvPicPr>
        <p:blipFill>
          <a:blip r:embed="rId17" cstate="print"/>
          <a:stretch>
            <a:fillRect/>
          </a:stretch>
        </p:blipFill>
        <p:spPr>
          <a:xfrm>
            <a:off x="6466099" y="6182352"/>
            <a:ext cx="1580440" cy="485495"/>
          </a:xfrm>
          <a:prstGeom prst="rect">
            <a:avLst/>
          </a:prstGeom>
        </p:spPr>
      </p:pic>
      <p:pic>
        <p:nvPicPr>
          <p:cNvPr id="5" name="Image 4"/>
          <p:cNvPicPr>
            <a:picLocks noChangeAspect="1"/>
          </p:cNvPicPr>
          <p:nvPr/>
        </p:nvPicPr>
        <p:blipFill>
          <a:blip r:embed="rId18" cstate="print"/>
          <a:stretch>
            <a:fillRect/>
          </a:stretch>
        </p:blipFill>
        <p:spPr>
          <a:xfrm>
            <a:off x="3377402" y="5763239"/>
            <a:ext cx="1346524" cy="1010670"/>
          </a:xfrm>
          <a:prstGeom prst="rect">
            <a:avLst/>
          </a:prstGeom>
        </p:spPr>
      </p:pic>
      <p:pic>
        <p:nvPicPr>
          <p:cNvPr id="20482" name="Picture 2" descr="http://www.andlil.com/wp-content/uploads/2013/05/logo-EDF.jpg"/>
          <p:cNvPicPr>
            <a:picLocks noChangeAspect="1" noChangeArrowheads="1"/>
          </p:cNvPicPr>
          <p:nvPr/>
        </p:nvPicPr>
        <p:blipFill>
          <a:blip r:embed="rId19" cstate="print"/>
          <a:srcRect/>
          <a:stretch>
            <a:fillRect/>
          </a:stretch>
        </p:blipFill>
        <p:spPr bwMode="auto">
          <a:xfrm>
            <a:off x="1972018" y="6129721"/>
            <a:ext cx="1059505" cy="478004"/>
          </a:xfrm>
          <a:prstGeom prst="rect">
            <a:avLst/>
          </a:prstGeom>
          <a:noFill/>
        </p:spPr>
      </p:pic>
      <p:pic>
        <p:nvPicPr>
          <p:cNvPr id="20484" name="Picture 4" descr="http://t1.gstatic.com/images?q=tbn:ANd9GcR1USnLUlZV-8I7meB7d9DpogtkWorNgfIAqNw_YtK7ysAOicmRegoVug5W"/>
          <p:cNvPicPr>
            <a:picLocks noChangeAspect="1" noChangeArrowheads="1"/>
          </p:cNvPicPr>
          <p:nvPr/>
        </p:nvPicPr>
        <p:blipFill>
          <a:blip r:embed="rId20" cstate="print"/>
          <a:srcRect/>
          <a:stretch>
            <a:fillRect/>
          </a:stretch>
        </p:blipFill>
        <p:spPr bwMode="auto">
          <a:xfrm>
            <a:off x="6791798" y="4672291"/>
            <a:ext cx="1019162" cy="301061"/>
          </a:xfrm>
          <a:prstGeom prst="rect">
            <a:avLst/>
          </a:prstGeom>
          <a:noFill/>
        </p:spPr>
      </p:pic>
      <p:pic>
        <p:nvPicPr>
          <p:cNvPr id="7" name="Image 6"/>
          <p:cNvPicPr>
            <a:picLocks noChangeAspect="1"/>
          </p:cNvPicPr>
          <p:nvPr/>
        </p:nvPicPr>
        <p:blipFill>
          <a:blip r:embed="rId21"/>
          <a:stretch>
            <a:fillRect/>
          </a:stretch>
        </p:blipFill>
        <p:spPr>
          <a:xfrm>
            <a:off x="186311" y="1281778"/>
            <a:ext cx="8705335" cy="3176115"/>
          </a:xfrm>
          <a:prstGeom prst="rect">
            <a:avLst/>
          </a:prstGeom>
        </p:spPr>
      </p:pic>
      <p:pic>
        <p:nvPicPr>
          <p:cNvPr id="1026" name="Picture 2" descr="https://encrypted-tbn1.gstatic.com/images?q=tbn:ANd9GcSDyTvmxA8D2Ujv8Jzgh-QCmI2WAgyCPUHl2w8KooaCnDNy9SqpqJ_vsUWq"/>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30468" y="4385464"/>
            <a:ext cx="935631" cy="469291"/>
          </a:xfrm>
          <a:prstGeom prst="rect">
            <a:avLst/>
          </a:prstGeom>
          <a:noFill/>
          <a:extLst>
            <a:ext uri="{909E8E84-426E-40DD-AFC4-6F175D3DCCD1}">
              <a14:hiddenFill xmlns:a14="http://schemas.microsoft.com/office/drawing/2010/main">
                <a:solidFill>
                  <a:srgbClr val="FFFFFF"/>
                </a:solidFill>
              </a14:hiddenFill>
            </a:ext>
          </a:extLst>
        </p:spPr>
      </p:pic>
      <p:sp>
        <p:nvSpPr>
          <p:cNvPr id="23" name="Titre 2"/>
          <p:cNvSpPr txBox="1">
            <a:spLocks/>
          </p:cNvSpPr>
          <p:nvPr/>
        </p:nvSpPr>
        <p:spPr>
          <a:xfrm>
            <a:off x="457200" y="274639"/>
            <a:ext cx="4718141" cy="1143000"/>
          </a:xfrm>
          <a:prstGeom prst="rect">
            <a:avLst/>
          </a:prstGeom>
        </p:spPr>
        <p:txBody>
          <a:bodyPr>
            <a:normAutofit fontScale="90000" lnSpcReduction="20000"/>
          </a:bodyPr>
          <a:lstStyle>
            <a:lvl1pPr algn="ctr" defTabSz="457200" rtl="0" eaLnBrk="1" latinLnBrk="0" hangingPunct="1">
              <a:spcBef>
                <a:spcPct val="0"/>
              </a:spcBef>
              <a:buNone/>
              <a:defRPr sz="4400" kern="1200">
                <a:solidFill>
                  <a:srgbClr val="C00000"/>
                </a:solidFill>
                <a:latin typeface="+mj-lt"/>
                <a:ea typeface="+mj-ea"/>
                <a:cs typeface="+mj-cs"/>
              </a:defRPr>
            </a:lvl1pPr>
          </a:lstStyle>
          <a:p>
            <a:pPr algn="l"/>
            <a:r>
              <a:rPr lang="fr-FR" dirty="0"/>
              <a:t>8- La proximité avec les professionnels (2)</a:t>
            </a:r>
          </a:p>
        </p:txBody>
      </p:sp>
      <p:sp>
        <p:nvSpPr>
          <p:cNvPr id="4" name="Rectangle 3"/>
          <p:cNvSpPr/>
          <p:nvPr/>
        </p:nvSpPr>
        <p:spPr>
          <a:xfrm>
            <a:off x="5388283" y="184665"/>
            <a:ext cx="3503363" cy="1384995"/>
          </a:xfrm>
          <a:prstGeom prst="rect">
            <a:avLst/>
          </a:prstGeom>
          <a:solidFill>
            <a:srgbClr val="FF0000"/>
          </a:solidFill>
        </p:spPr>
        <p:txBody>
          <a:bodyPr wrap="square">
            <a:spAutoFit/>
          </a:bodyPr>
          <a:lstStyle/>
          <a:p>
            <a:r>
              <a:rPr lang="fr-FR" sz="1400" dirty="0">
                <a:solidFill>
                  <a:schemeClr val="bg1"/>
                </a:solidFill>
              </a:rPr>
              <a:t>Des tuteurs pédagogiques, Directeurs des Ressources Humaines de grands groupes ou experts reconnus, encadrent les stagiaires par groupes de 4/5. Les tuteurs s’impliquent personnellement dans le développement des potentiels de chaque stagiaire.</a:t>
            </a:r>
          </a:p>
        </p:txBody>
      </p:sp>
      <p:sp>
        <p:nvSpPr>
          <p:cNvPr id="8" name="Espace réservé du pied de page 7"/>
          <p:cNvSpPr>
            <a:spLocks noGrp="1"/>
          </p:cNvSpPr>
          <p:nvPr>
            <p:ph type="ftr" sz="quarter" idx="11"/>
          </p:nvPr>
        </p:nvSpPr>
        <p:spPr>
          <a:xfrm>
            <a:off x="3657600" y="6390497"/>
            <a:ext cx="2895600" cy="365125"/>
          </a:xfrm>
        </p:spPr>
        <p:txBody>
          <a:bodyPr/>
          <a:lstStyle/>
          <a:p>
            <a:r>
              <a:rPr lang="fr-FR" dirty="0"/>
              <a:t>http://ciffopexec.fr</a:t>
            </a:r>
          </a:p>
        </p:txBody>
      </p:sp>
      <p:sp>
        <p:nvSpPr>
          <p:cNvPr id="9" name="Espace réservé du numéro de diapositive 8"/>
          <p:cNvSpPr>
            <a:spLocks noGrp="1"/>
          </p:cNvSpPr>
          <p:nvPr>
            <p:ph type="sldNum" sz="quarter" idx="12"/>
          </p:nvPr>
        </p:nvSpPr>
        <p:spPr/>
        <p:txBody>
          <a:bodyPr/>
          <a:lstStyle/>
          <a:p>
            <a:fld id="{A1B74424-5EA7-E641-8625-28989B7DDA84}" type="slidenum">
              <a:rPr lang="fr-FR" smtClean="0"/>
              <a:t>15</a:t>
            </a:fld>
            <a:endParaRPr lang="fr-FR"/>
          </a:p>
        </p:txBody>
      </p:sp>
    </p:spTree>
    <p:extLst>
      <p:ext uri="{BB962C8B-B14F-4D97-AF65-F5344CB8AC3E}">
        <p14:creationId xmlns:p14="http://schemas.microsoft.com/office/powerpoint/2010/main" val="1561984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a:t>9-  Les étudiants au centre du CIFFOP (1)</a:t>
            </a:r>
          </a:p>
        </p:txBody>
      </p:sp>
      <p:sp>
        <p:nvSpPr>
          <p:cNvPr id="3" name="Espace réservé du contenu 2"/>
          <p:cNvSpPr>
            <a:spLocks noGrp="1"/>
          </p:cNvSpPr>
          <p:nvPr>
            <p:ph idx="1"/>
          </p:nvPr>
        </p:nvSpPr>
        <p:spPr>
          <a:xfrm>
            <a:off x="457200" y="1600201"/>
            <a:ext cx="5828270" cy="4525963"/>
          </a:xfrm>
        </p:spPr>
        <p:txBody>
          <a:bodyPr>
            <a:normAutofit fontScale="55000" lnSpcReduction="20000"/>
          </a:bodyPr>
          <a:lstStyle/>
          <a:p>
            <a:pPr marL="0" indent="0">
              <a:buNone/>
            </a:pPr>
            <a:r>
              <a:rPr lang="fr-FR" dirty="0"/>
              <a:t>Les étudiants contribuent au rayonnement et aux activités :</a:t>
            </a:r>
          </a:p>
          <a:p>
            <a:r>
              <a:rPr lang="fr-FR" b="1" dirty="0">
                <a:solidFill>
                  <a:srgbClr val="FF0000"/>
                </a:solidFill>
              </a:rPr>
              <a:t>Projets pédagogiques </a:t>
            </a:r>
            <a:r>
              <a:rPr lang="fr-FR" b="1" dirty="0" err="1">
                <a:solidFill>
                  <a:srgbClr val="FF0000"/>
                </a:solidFill>
              </a:rPr>
              <a:t>tutorés</a:t>
            </a:r>
            <a:r>
              <a:rPr lang="fr-FR" b="1" dirty="0">
                <a:solidFill>
                  <a:srgbClr val="FF0000"/>
                </a:solidFill>
              </a:rPr>
              <a:t> </a:t>
            </a:r>
            <a:r>
              <a:rPr lang="fr-FR" dirty="0"/>
              <a:t>(par groupe de 4/5 étudiants : mémoire de spécialité ex : Faut-il supprimer l’entretien annuel d’évaluation ?)</a:t>
            </a:r>
          </a:p>
          <a:p>
            <a:r>
              <a:rPr lang="fr-FR" b="1" dirty="0">
                <a:solidFill>
                  <a:srgbClr val="FF0000"/>
                </a:solidFill>
              </a:rPr>
              <a:t>Projets de classe et </a:t>
            </a:r>
            <a:r>
              <a:rPr lang="fr-FR" b="1" i="1" dirty="0">
                <a:solidFill>
                  <a:srgbClr val="FF0000"/>
                </a:solidFill>
              </a:rPr>
              <a:t>learning expedition </a:t>
            </a:r>
            <a:r>
              <a:rPr lang="fr-FR" dirty="0"/>
              <a:t>(ex. SAINT GOBAIN, DANONE </a:t>
            </a:r>
            <a:r>
              <a:rPr lang="fr-FR" dirty="0" err="1"/>
              <a:t>Communities</a:t>
            </a:r>
            <a:r>
              <a:rPr lang="fr-FR" dirty="0"/>
              <a:t>, ACCORHOTELS)</a:t>
            </a:r>
          </a:p>
          <a:p>
            <a:r>
              <a:rPr lang="fr-FR" b="1" dirty="0">
                <a:solidFill>
                  <a:srgbClr val="FF0000"/>
                </a:solidFill>
              </a:rPr>
              <a:t>Collaborations aux séminaires </a:t>
            </a:r>
            <a:r>
              <a:rPr lang="fr-FR" dirty="0"/>
              <a:t>(rencontre syndicats, journée digitale)</a:t>
            </a:r>
          </a:p>
          <a:p>
            <a:r>
              <a:rPr lang="fr-FR" b="1" dirty="0">
                <a:solidFill>
                  <a:srgbClr val="FF0000"/>
                </a:solidFill>
              </a:rPr>
              <a:t>2h pour convaincre </a:t>
            </a:r>
            <a:r>
              <a:rPr lang="fr-FR" dirty="0"/>
              <a:t>(ensemble du CIFFOP) 4 soirées par an Une prise de parole régulière du CIFFOP sur des sujets RH, basée sur un triptyque  Professeur/ Etudiant/ Entreprises - Sujets présentés pour provoquer le débat. Public visé : CIFFOP, CIFFOP ALUMNI, entreprises cercles, entreprises partenaires, journalistes, institutions, acteurs des réseaux RH etc.</a:t>
            </a:r>
          </a:p>
          <a:p>
            <a:r>
              <a:rPr lang="fr-FR" b="1" dirty="0">
                <a:solidFill>
                  <a:srgbClr val="FF0000"/>
                </a:solidFill>
              </a:rPr>
              <a:t>Rencontres inter-promotions</a:t>
            </a:r>
          </a:p>
          <a:p>
            <a:r>
              <a:rPr lang="fr-FR" b="1" dirty="0">
                <a:solidFill>
                  <a:srgbClr val="FF0000"/>
                </a:solidFill>
              </a:rPr>
              <a:t>Voyage de découverte </a:t>
            </a:r>
            <a:r>
              <a:rPr lang="fr-FR" dirty="0"/>
              <a:t>(hors de France, en option dans le cadre du CIFFOP)</a:t>
            </a:r>
          </a:p>
        </p:txBody>
      </p:sp>
      <p:pic>
        <p:nvPicPr>
          <p:cNvPr id="4" name="Image 3"/>
          <p:cNvPicPr>
            <a:picLocks noChangeAspect="1"/>
          </p:cNvPicPr>
          <p:nvPr/>
        </p:nvPicPr>
        <p:blipFill>
          <a:blip r:embed="rId2"/>
          <a:stretch>
            <a:fillRect/>
          </a:stretch>
        </p:blipFill>
        <p:spPr>
          <a:xfrm>
            <a:off x="6603381" y="2167157"/>
            <a:ext cx="2462216" cy="1263606"/>
          </a:xfrm>
          <a:prstGeom prst="rect">
            <a:avLst/>
          </a:prstGeom>
        </p:spPr>
      </p:pic>
      <p:pic>
        <p:nvPicPr>
          <p:cNvPr id="5" name="Image 4"/>
          <p:cNvPicPr>
            <a:picLocks noChangeAspect="1"/>
          </p:cNvPicPr>
          <p:nvPr/>
        </p:nvPicPr>
        <p:blipFill>
          <a:blip r:embed="rId3"/>
          <a:stretch>
            <a:fillRect/>
          </a:stretch>
        </p:blipFill>
        <p:spPr>
          <a:xfrm>
            <a:off x="7892152" y="819558"/>
            <a:ext cx="1185946" cy="1322280"/>
          </a:xfrm>
          <a:prstGeom prst="rect">
            <a:avLst/>
          </a:prstGeom>
        </p:spPr>
      </p:pic>
      <p:pic>
        <p:nvPicPr>
          <p:cNvPr id="6" name="Image 5"/>
          <p:cNvPicPr>
            <a:picLocks noChangeAspect="1"/>
          </p:cNvPicPr>
          <p:nvPr/>
        </p:nvPicPr>
        <p:blipFill>
          <a:blip r:embed="rId4"/>
          <a:stretch>
            <a:fillRect/>
          </a:stretch>
        </p:blipFill>
        <p:spPr>
          <a:xfrm>
            <a:off x="7386841" y="3618854"/>
            <a:ext cx="1633273" cy="2099923"/>
          </a:xfrm>
          <a:prstGeom prst="rect">
            <a:avLst/>
          </a:prstGeom>
        </p:spPr>
      </p:pic>
      <p:sp>
        <p:nvSpPr>
          <p:cNvPr id="7" name="Rectangle 6"/>
          <p:cNvSpPr/>
          <p:nvPr/>
        </p:nvSpPr>
        <p:spPr>
          <a:xfrm>
            <a:off x="6285470" y="983305"/>
            <a:ext cx="1386781" cy="1015663"/>
          </a:xfrm>
          <a:prstGeom prst="rect">
            <a:avLst/>
          </a:prstGeom>
        </p:spPr>
        <p:txBody>
          <a:bodyPr wrap="square">
            <a:spAutoFit/>
          </a:bodyPr>
          <a:lstStyle/>
          <a:p>
            <a:r>
              <a:rPr lang="fr-FR" sz="1000" dirty="0"/>
              <a:t>DANONE </a:t>
            </a:r>
            <a:r>
              <a:rPr lang="fr-FR" sz="1000" dirty="0" err="1"/>
              <a:t>Communities</a:t>
            </a:r>
            <a:r>
              <a:rPr lang="fr-FR" sz="1000" dirty="0"/>
              <a:t> 2016 Accueil des dirigeants et équipes de DANONE et de M. YUNUS Prix Nobel de la Paix</a:t>
            </a:r>
            <a:endParaRPr lang="fr-FR" sz="1000" dirty="0"/>
          </a:p>
        </p:txBody>
      </p:sp>
      <p:sp>
        <p:nvSpPr>
          <p:cNvPr id="8" name="Rectangle 7"/>
          <p:cNvSpPr/>
          <p:nvPr/>
        </p:nvSpPr>
        <p:spPr>
          <a:xfrm>
            <a:off x="7672251" y="5906868"/>
            <a:ext cx="988467" cy="553998"/>
          </a:xfrm>
          <a:prstGeom prst="rect">
            <a:avLst/>
          </a:prstGeom>
        </p:spPr>
        <p:txBody>
          <a:bodyPr wrap="square">
            <a:spAutoFit/>
          </a:bodyPr>
          <a:lstStyle/>
          <a:p>
            <a:r>
              <a:rPr lang="fr-FR" sz="1000" dirty="0"/>
              <a:t>Rencontres </a:t>
            </a:r>
            <a:r>
              <a:rPr lang="fr-FR" sz="1000" dirty="0" err="1"/>
              <a:t>vec</a:t>
            </a:r>
            <a:r>
              <a:rPr lang="fr-FR" sz="1000" dirty="0"/>
              <a:t> les syndicats : Visite à la CGT</a:t>
            </a:r>
            <a:endParaRPr lang="fr-FR" sz="1000" dirty="0"/>
          </a:p>
        </p:txBody>
      </p:sp>
      <p:sp>
        <p:nvSpPr>
          <p:cNvPr id="9" name="Espace réservé du pied de page 8"/>
          <p:cNvSpPr>
            <a:spLocks noGrp="1"/>
          </p:cNvSpPr>
          <p:nvPr>
            <p:ph type="ftr" sz="quarter" idx="11"/>
          </p:nvPr>
        </p:nvSpPr>
        <p:spPr/>
        <p:txBody>
          <a:bodyPr/>
          <a:lstStyle/>
          <a:p>
            <a:r>
              <a:rPr lang="fr-FR"/>
              <a:t>http://ciffopexec.fr</a:t>
            </a:r>
          </a:p>
        </p:txBody>
      </p:sp>
      <p:sp>
        <p:nvSpPr>
          <p:cNvPr id="10" name="Espace réservé du numéro de diapositive 9"/>
          <p:cNvSpPr>
            <a:spLocks noGrp="1"/>
          </p:cNvSpPr>
          <p:nvPr>
            <p:ph type="sldNum" sz="quarter" idx="12"/>
          </p:nvPr>
        </p:nvSpPr>
        <p:spPr/>
        <p:txBody>
          <a:bodyPr/>
          <a:lstStyle/>
          <a:p>
            <a:fld id="{A1B74424-5EA7-E641-8625-28989B7DDA84}" type="slidenum">
              <a:rPr lang="fr-FR" smtClean="0"/>
              <a:t>16</a:t>
            </a:fld>
            <a:endParaRPr lang="fr-FR"/>
          </a:p>
        </p:txBody>
      </p:sp>
    </p:spTree>
    <p:extLst>
      <p:ext uri="{BB962C8B-B14F-4D97-AF65-F5344CB8AC3E}">
        <p14:creationId xmlns:p14="http://schemas.microsoft.com/office/powerpoint/2010/main" val="4057966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sz="3200" dirty="0"/>
              <a:t>9- Participation des étudiants (2)</a:t>
            </a: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441519483"/>
              </p:ext>
            </p:extLst>
          </p:nvPr>
        </p:nvGraphicFramePr>
        <p:xfrm>
          <a:off x="457200" y="1729946"/>
          <a:ext cx="8406714" cy="1952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p:cNvPicPr>
            <a:picLocks noChangeAspect="1"/>
          </p:cNvPicPr>
          <p:nvPr/>
        </p:nvPicPr>
        <p:blipFill>
          <a:blip r:embed="rId7"/>
          <a:stretch>
            <a:fillRect/>
          </a:stretch>
        </p:blipFill>
        <p:spPr>
          <a:xfrm>
            <a:off x="1968137" y="4013150"/>
            <a:ext cx="6488132" cy="2344519"/>
          </a:xfrm>
          <a:prstGeom prst="rect">
            <a:avLst/>
          </a:prstGeom>
        </p:spPr>
      </p:pic>
      <p:sp>
        <p:nvSpPr>
          <p:cNvPr id="6" name="ZoneTexte 5"/>
          <p:cNvSpPr txBox="1"/>
          <p:nvPr/>
        </p:nvSpPr>
        <p:spPr>
          <a:xfrm>
            <a:off x="548640" y="4345576"/>
            <a:ext cx="1419497" cy="954107"/>
          </a:xfrm>
          <a:prstGeom prst="rect">
            <a:avLst/>
          </a:prstGeom>
          <a:noFill/>
        </p:spPr>
        <p:txBody>
          <a:bodyPr wrap="square" rtlCol="0">
            <a:spAutoFit/>
          </a:bodyPr>
          <a:lstStyle/>
          <a:p>
            <a:r>
              <a:rPr lang="fr-FR" sz="1400" dirty="0"/>
              <a:t>Etudiants en travaux de groupe un samedi matin</a:t>
            </a:r>
          </a:p>
        </p:txBody>
      </p:sp>
      <p:sp>
        <p:nvSpPr>
          <p:cNvPr id="7" name="Espace réservé du pied de page 6"/>
          <p:cNvSpPr>
            <a:spLocks noGrp="1"/>
          </p:cNvSpPr>
          <p:nvPr>
            <p:ph type="ftr" sz="quarter" idx="11"/>
          </p:nvPr>
        </p:nvSpPr>
        <p:spPr/>
        <p:txBody>
          <a:bodyPr/>
          <a:lstStyle/>
          <a:p>
            <a:r>
              <a:rPr lang="fr-FR"/>
              <a:t>http://ciffopexec.fr</a:t>
            </a:r>
          </a:p>
        </p:txBody>
      </p:sp>
      <p:sp>
        <p:nvSpPr>
          <p:cNvPr id="8" name="Espace réservé du numéro de diapositive 7"/>
          <p:cNvSpPr>
            <a:spLocks noGrp="1"/>
          </p:cNvSpPr>
          <p:nvPr>
            <p:ph type="sldNum" sz="quarter" idx="12"/>
          </p:nvPr>
        </p:nvSpPr>
        <p:spPr/>
        <p:txBody>
          <a:bodyPr/>
          <a:lstStyle/>
          <a:p>
            <a:fld id="{A1B74424-5EA7-E641-8625-28989B7DDA84}" type="slidenum">
              <a:rPr lang="fr-FR" smtClean="0"/>
              <a:t>17</a:t>
            </a:fld>
            <a:endParaRPr lang="fr-FR"/>
          </a:p>
        </p:txBody>
      </p:sp>
    </p:spTree>
    <p:extLst>
      <p:ext uri="{BB962C8B-B14F-4D97-AF65-F5344CB8AC3E}">
        <p14:creationId xmlns:p14="http://schemas.microsoft.com/office/powerpoint/2010/main" val="1312070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1277174"/>
            <a:ext cx="8411378" cy="1143000"/>
          </a:xfrm>
          <a:prstGeom prst="rect">
            <a:avLst/>
          </a:prstGeom>
          <a:noFill/>
          <a:ln>
            <a:noFill/>
          </a:ln>
        </p:spPr>
        <p:txBody>
          <a:bodyPr lIns="92075" tIns="46025" rIns="92075" bIns="46025" anchor="t" anchorCtr="0">
            <a:noAutofit/>
          </a:bodyPr>
          <a:lstStyle/>
          <a:p>
            <a:pPr marL="0" marR="0" lvl="0" indent="0" algn="l" rtl="0">
              <a:lnSpc>
                <a:spcPct val="80000"/>
              </a:lnSpc>
              <a:spcBef>
                <a:spcPts val="0"/>
              </a:spcBef>
              <a:spcAft>
                <a:spcPts val="0"/>
              </a:spcAft>
              <a:buClr>
                <a:srgbClr val="E51519"/>
              </a:buClr>
              <a:buSzPct val="25000"/>
              <a:buFont typeface="Questrial"/>
              <a:buNone/>
            </a:pPr>
            <a:r>
              <a:rPr lang="en-US" sz="4400" b="0" i="0" u="none" strike="noStrike" cap="none" dirty="0">
                <a:solidFill>
                  <a:srgbClr val="E51519"/>
                </a:solidFill>
                <a:latin typeface="Questrial"/>
                <a:ea typeface="Questrial"/>
                <a:cs typeface="Questrial"/>
                <a:sym typeface="Questrial"/>
              </a:rPr>
              <a:t>	10- le feedback 	des </a:t>
            </a:r>
            <a:r>
              <a:rPr lang="en-US" sz="4400" b="0" i="0" u="none" strike="noStrike" cap="none" dirty="0" err="1">
                <a:solidFill>
                  <a:srgbClr val="E51519"/>
                </a:solidFill>
                <a:latin typeface="Questrial"/>
                <a:ea typeface="Questrial"/>
                <a:cs typeface="Questrial"/>
                <a:sym typeface="Questrial"/>
              </a:rPr>
              <a:t>étudiants</a:t>
            </a:r>
            <a:r>
              <a:rPr lang="en-US" sz="4400" b="0" i="0" u="none" strike="noStrike" cap="none" dirty="0">
                <a:solidFill>
                  <a:srgbClr val="E51519"/>
                </a:solidFill>
                <a:latin typeface="Questrial"/>
                <a:ea typeface="Questrial"/>
                <a:cs typeface="Questrial"/>
                <a:sym typeface="Questrial"/>
              </a:rPr>
              <a:t> du </a:t>
            </a:r>
            <a:r>
              <a:rPr lang="en-US" sz="4400" b="0" i="0" u="none" strike="noStrike" cap="none" dirty="0" err="1">
                <a:solidFill>
                  <a:srgbClr val="E51519"/>
                </a:solidFill>
                <a:latin typeface="Questrial"/>
                <a:ea typeface="Questrial"/>
                <a:cs typeface="Questrial"/>
                <a:sym typeface="Questrial"/>
              </a:rPr>
              <a:t>programme</a:t>
            </a:r>
            <a:r>
              <a:rPr lang="en-US" sz="4400" b="0" i="0" u="none" strike="noStrike" cap="none" dirty="0">
                <a:solidFill>
                  <a:srgbClr val="E51519"/>
                </a:solidFill>
                <a:latin typeface="Questrial"/>
                <a:ea typeface="Questrial"/>
                <a:cs typeface="Questrial"/>
                <a:sym typeface="Questrial"/>
              </a:rPr>
              <a:t> EXECUTIVE</a:t>
            </a:r>
          </a:p>
        </p:txBody>
      </p:sp>
      <p:sp>
        <p:nvSpPr>
          <p:cNvPr id="100" name="Shape 100"/>
          <p:cNvSpPr txBox="1">
            <a:spLocks noGrp="1"/>
          </p:cNvSpPr>
          <p:nvPr>
            <p:ph idx="1"/>
          </p:nvPr>
        </p:nvSpPr>
        <p:spPr>
          <a:xfrm>
            <a:off x="457200" y="3150824"/>
            <a:ext cx="8229600" cy="2975340"/>
          </a:xfrm>
          <a:prstGeom prst="rect">
            <a:avLst/>
          </a:prstGeom>
          <a:noFill/>
          <a:ln>
            <a:noFill/>
          </a:ln>
        </p:spPr>
        <p:txBody>
          <a:bodyPr lIns="92075" tIns="46025" rIns="92075" bIns="46025" anchor="t" anchorCtr="0">
            <a:noAutofit/>
          </a:bodyPr>
          <a:lstStyle/>
          <a:p>
            <a:endParaRPr lang="en-US" sz="1800" dirty="0">
              <a:solidFill>
                <a:srgbClr val="5A5A5A"/>
              </a:solidFill>
              <a:latin typeface="Arial"/>
              <a:cs typeface="Arial"/>
              <a:sym typeface="Arial"/>
            </a:endParaRPr>
          </a:p>
          <a:p>
            <a:pPr marL="0" indent="0">
              <a:buNone/>
            </a:pPr>
            <a:r>
              <a:rPr lang="fr-FR" sz="1800" dirty="0">
                <a:solidFill>
                  <a:srgbClr val="FF0000"/>
                </a:solidFill>
              </a:rPr>
              <a:t>EXEMPLES DE POSTES OCCUPES PAR LES DIPLOMES</a:t>
            </a:r>
          </a:p>
          <a:p>
            <a:pPr marL="0" indent="0">
              <a:buNone/>
            </a:pPr>
            <a:r>
              <a:rPr lang="fr-FR" sz="1800" dirty="0"/>
              <a:t>Responsable des Ressources Humaines - HR MANAGER-  HR </a:t>
            </a:r>
            <a:r>
              <a:rPr lang="fr-FR" sz="1800" dirty="0" err="1"/>
              <a:t>Director</a:t>
            </a:r>
            <a:r>
              <a:rPr lang="fr-FR" sz="1800" dirty="0"/>
              <a:t> - Directeur des Ressources Humaines - Head of </a:t>
            </a:r>
            <a:r>
              <a:rPr lang="fr-FR" sz="1800" dirty="0" err="1"/>
              <a:t>Diversity</a:t>
            </a:r>
            <a:r>
              <a:rPr lang="fr-FR" sz="1800" dirty="0"/>
              <a:t> - Talent Brand Consultant - Global Head of Talent - Chief </a:t>
            </a:r>
            <a:r>
              <a:rPr lang="fr-FR" sz="1800" dirty="0" err="1"/>
              <a:t>Human</a:t>
            </a:r>
            <a:r>
              <a:rPr lang="fr-FR" sz="1800" dirty="0"/>
              <a:t> Relations </a:t>
            </a:r>
            <a:r>
              <a:rPr lang="fr-FR" sz="1800" dirty="0" err="1"/>
              <a:t>Officer</a:t>
            </a:r>
            <a:r>
              <a:rPr lang="fr-FR" sz="1800" dirty="0"/>
              <a:t> - </a:t>
            </a:r>
            <a:r>
              <a:rPr lang="fr-FR" sz="1800" dirty="0" err="1"/>
              <a:t>Organizational</a:t>
            </a:r>
            <a:r>
              <a:rPr lang="fr-FR" sz="1800" dirty="0"/>
              <a:t> </a:t>
            </a:r>
            <a:r>
              <a:rPr lang="fr-FR" sz="1800" dirty="0" err="1"/>
              <a:t>Development</a:t>
            </a:r>
            <a:r>
              <a:rPr lang="fr-FR" sz="1800" dirty="0"/>
              <a:t> Consultant- Global HR Business Partner - General Manager – Directeur Finances &amp; RH – Directeur Général</a:t>
            </a:r>
          </a:p>
          <a:p>
            <a:pPr marL="0" marR="0" lvl="0" indent="0" algn="r" rtl="0">
              <a:lnSpc>
                <a:spcPct val="100000"/>
              </a:lnSpc>
              <a:spcBef>
                <a:spcPts val="0"/>
              </a:spcBef>
              <a:spcAft>
                <a:spcPts val="360"/>
              </a:spcAft>
              <a:buClr>
                <a:srgbClr val="DA162E"/>
              </a:buClr>
              <a:buSzPct val="25000"/>
              <a:buFont typeface="Noto Symbol"/>
              <a:buNone/>
            </a:pPr>
            <a:endParaRPr lang="en-US" sz="1800" b="0" i="0" u="none" strike="noStrike" cap="none" dirty="0">
              <a:solidFill>
                <a:srgbClr val="5A5A5A"/>
              </a:solidFill>
              <a:latin typeface="Arial"/>
              <a:ea typeface="Arial"/>
              <a:cs typeface="Arial"/>
              <a:sym typeface="Arial"/>
            </a:endParaRPr>
          </a:p>
        </p:txBody>
      </p:sp>
      <p:sp>
        <p:nvSpPr>
          <p:cNvPr id="3" name="Rectangle 2"/>
          <p:cNvSpPr/>
          <p:nvPr/>
        </p:nvSpPr>
        <p:spPr>
          <a:xfrm>
            <a:off x="3442771" y="2565097"/>
            <a:ext cx="4572000" cy="646331"/>
          </a:xfrm>
          <a:prstGeom prst="rect">
            <a:avLst/>
          </a:prstGeom>
        </p:spPr>
        <p:txBody>
          <a:bodyPr>
            <a:spAutoFit/>
          </a:bodyPr>
          <a:lstStyle/>
          <a:p>
            <a:r>
              <a:rPr lang="en-US" dirty="0">
                <a:solidFill>
                  <a:srgbClr val="5A5A5A"/>
                </a:solidFill>
                <a:latin typeface="Arial"/>
                <a:ea typeface="Arial"/>
                <a:cs typeface="Arial"/>
                <a:sym typeface="Arial"/>
              </a:rPr>
              <a:t>GESTION DES RESSOURCES HUMAINES ET RELATIONS DU TRAVAIL</a:t>
            </a:r>
          </a:p>
        </p:txBody>
      </p:sp>
      <p:sp>
        <p:nvSpPr>
          <p:cNvPr id="2" name="Espace réservé du pied de page 1"/>
          <p:cNvSpPr>
            <a:spLocks noGrp="1"/>
          </p:cNvSpPr>
          <p:nvPr>
            <p:ph type="ftr" sz="quarter" idx="11"/>
          </p:nvPr>
        </p:nvSpPr>
        <p:spPr/>
        <p:txBody>
          <a:bodyPr/>
          <a:lstStyle/>
          <a:p>
            <a:r>
              <a:rPr lang="fr-FR"/>
              <a:t>http://ciffopexec.fr</a:t>
            </a:r>
          </a:p>
        </p:txBody>
      </p:sp>
      <p:sp>
        <p:nvSpPr>
          <p:cNvPr id="4" name="Espace réservé du numéro de diapositive 3"/>
          <p:cNvSpPr>
            <a:spLocks noGrp="1"/>
          </p:cNvSpPr>
          <p:nvPr>
            <p:ph type="sldNum" sz="quarter" idx="12"/>
          </p:nvPr>
        </p:nvSpPr>
        <p:spPr/>
        <p:txBody>
          <a:bodyPr/>
          <a:lstStyle/>
          <a:p>
            <a:fld id="{A1B74424-5EA7-E641-8625-28989B7DDA84}" type="slidenum">
              <a:rPr lang="fr-FR" smtClean="0"/>
              <a:t>18</a:t>
            </a:fld>
            <a:endParaRPr lang="fr-FR"/>
          </a:p>
        </p:txBody>
      </p:sp>
    </p:spTree>
    <p:extLst>
      <p:ext uri="{BB962C8B-B14F-4D97-AF65-F5344CB8AC3E}">
        <p14:creationId xmlns:p14="http://schemas.microsoft.com/office/powerpoint/2010/main" val="1485140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914400" y="88900"/>
            <a:ext cx="7978800" cy="736499"/>
          </a:xfrm>
          <a:prstGeom prst="rect">
            <a:avLst/>
          </a:prstGeom>
          <a:noFill/>
          <a:ln>
            <a:noFill/>
          </a:ln>
        </p:spPr>
        <p:txBody>
          <a:bodyPr lIns="92075" tIns="46025" rIns="92075" bIns="46025" anchor="ctr" anchorCtr="0">
            <a:noAutofit/>
          </a:bodyPr>
          <a:lstStyle/>
          <a:p>
            <a:pPr marL="0" marR="0" lvl="0" indent="0" algn="l" rtl="0">
              <a:lnSpc>
                <a:spcPct val="80000"/>
              </a:lnSpc>
              <a:spcBef>
                <a:spcPts val="0"/>
              </a:spcBef>
              <a:spcAft>
                <a:spcPts val="0"/>
              </a:spcAft>
              <a:buClr>
                <a:srgbClr val="E51519"/>
              </a:buClr>
              <a:buSzPct val="25000"/>
              <a:buFont typeface="Questrial"/>
              <a:buNone/>
            </a:pPr>
            <a:r>
              <a:rPr lang="en-US" sz="2600">
                <a:solidFill>
                  <a:srgbClr val="E51519"/>
                </a:solidFill>
                <a:latin typeface="Questrial"/>
                <a:ea typeface="Questrial"/>
                <a:cs typeface="Questrial"/>
                <a:sym typeface="Questrial"/>
              </a:rPr>
              <a:t>Anne CHUTZER</a:t>
            </a:r>
            <a:br>
              <a:rPr lang="en-US" sz="2600" b="0" i="0" u="none" strike="noStrike" cap="none">
                <a:solidFill>
                  <a:srgbClr val="E51519"/>
                </a:solidFill>
                <a:latin typeface="Questrial"/>
                <a:ea typeface="Questrial"/>
                <a:cs typeface="Questrial"/>
                <a:sym typeface="Questrial"/>
              </a:rPr>
            </a:br>
            <a:endParaRPr lang="en-US" sz="2600" b="0" i="0" u="none" strike="noStrike" cap="none">
              <a:solidFill>
                <a:srgbClr val="E51519"/>
              </a:solidFill>
              <a:latin typeface="Questrial"/>
              <a:ea typeface="Questrial"/>
              <a:cs typeface="Questrial"/>
              <a:sym typeface="Questrial"/>
            </a:endParaRPr>
          </a:p>
        </p:txBody>
      </p:sp>
      <p:sp>
        <p:nvSpPr>
          <p:cNvPr id="107" name="Shape 107"/>
          <p:cNvSpPr txBox="1">
            <a:spLocks noGrp="1"/>
          </p:cNvSpPr>
          <p:nvPr>
            <p:ph type="body" idx="1"/>
          </p:nvPr>
        </p:nvSpPr>
        <p:spPr>
          <a:xfrm>
            <a:off x="925512" y="2276475"/>
            <a:ext cx="7967700" cy="3947999"/>
          </a:xfrm>
          <a:prstGeom prst="rect">
            <a:avLst/>
          </a:prstGeom>
          <a:noFill/>
          <a:ln>
            <a:noFill/>
          </a:ln>
        </p:spPr>
        <p:txBody>
          <a:bodyPr lIns="92075" tIns="46025" rIns="92075" bIns="46025" anchor="t" anchorCtr="0">
            <a:noAutofit/>
          </a:bodyPr>
          <a:lstStyle/>
          <a:p>
            <a:pPr marL="266700" marR="0" lvl="0" indent="-266700" algn="l" rtl="0">
              <a:lnSpc>
                <a:spcPct val="100000"/>
              </a:lnSpc>
              <a:spcBef>
                <a:spcPts val="0"/>
              </a:spcBef>
              <a:spcAft>
                <a:spcPts val="0"/>
              </a:spcAft>
              <a:buClr>
                <a:srgbClr val="DA162E"/>
              </a:buClr>
              <a:buSzPct val="75000"/>
              <a:buFont typeface="Noto Symbol"/>
              <a:buChar char="■"/>
            </a:pPr>
            <a:r>
              <a:rPr lang="en-US" sz="1600" b="0" i="0" u="none" strike="noStrike" cap="none">
                <a:solidFill>
                  <a:srgbClr val="5A5A5A"/>
                </a:solidFill>
                <a:latin typeface="Arial"/>
                <a:ea typeface="Arial"/>
                <a:cs typeface="Arial"/>
                <a:sym typeface="Arial"/>
              </a:rPr>
              <a:t>Qu’est-ce que le CIFFOP a changé pour moi ?</a:t>
            </a:r>
          </a:p>
          <a:p>
            <a:pPr marL="266700" marR="0" lvl="0" indent="-266700" algn="l" rtl="0">
              <a:lnSpc>
                <a:spcPct val="100000"/>
              </a:lnSpc>
              <a:spcBef>
                <a:spcPts val="1520"/>
              </a:spcBef>
              <a:spcAft>
                <a:spcPts val="0"/>
              </a:spcAft>
              <a:buClr>
                <a:schemeClr val="dk1"/>
              </a:buClr>
              <a:buSzPct val="25000"/>
              <a:buFont typeface="Arial"/>
              <a:buNone/>
            </a:pPr>
            <a:r>
              <a:rPr lang="en-US" sz="1600">
                <a:solidFill>
                  <a:srgbClr val="5A5A5A"/>
                </a:solidFill>
              </a:rPr>
              <a:t>Le CIFFOP m’a permis d’enrichir mon expérience et mon apprentissage sur le terrain par des connaissances académiques.</a:t>
            </a:r>
          </a:p>
          <a:p>
            <a:pPr marL="266700" marR="0" lvl="0" indent="-266700" algn="l" rtl="0">
              <a:lnSpc>
                <a:spcPct val="100000"/>
              </a:lnSpc>
              <a:spcBef>
                <a:spcPts val="1520"/>
              </a:spcBef>
              <a:spcAft>
                <a:spcPts val="0"/>
              </a:spcAft>
              <a:buClr>
                <a:srgbClr val="DA162E"/>
              </a:buClr>
              <a:buSzPct val="75000"/>
              <a:buFont typeface="Noto Symbol"/>
              <a:buChar char="■"/>
            </a:pPr>
            <a:r>
              <a:rPr lang="en-US" sz="1600" b="0" i="0" u="none" strike="noStrike" cap="none">
                <a:solidFill>
                  <a:srgbClr val="5A5A5A"/>
                </a:solidFill>
                <a:latin typeface="Arial"/>
                <a:ea typeface="Arial"/>
                <a:cs typeface="Arial"/>
                <a:sym typeface="Arial"/>
              </a:rPr>
              <a:t>Que représente le CIFFOP pour moi </a:t>
            </a:r>
            <a:r>
              <a:rPr lang="en-US" sz="1600">
                <a:solidFill>
                  <a:srgbClr val="5A5A5A"/>
                </a:solidFill>
              </a:rPr>
              <a:t>?</a:t>
            </a:r>
          </a:p>
          <a:p>
            <a:pPr marL="0" marR="0" lvl="0" indent="0" algn="l" rtl="0">
              <a:lnSpc>
                <a:spcPct val="100000"/>
              </a:lnSpc>
              <a:spcBef>
                <a:spcPts val="1520"/>
              </a:spcBef>
              <a:spcAft>
                <a:spcPts val="0"/>
              </a:spcAft>
              <a:buNone/>
            </a:pPr>
            <a:r>
              <a:rPr lang="en-US" sz="1600">
                <a:solidFill>
                  <a:srgbClr val="5A5A5A"/>
                </a:solidFill>
              </a:rPr>
              <a:t>Une année dense, riche en rencontres et en apprentissage</a:t>
            </a:r>
          </a:p>
          <a:p>
            <a:pPr marL="0" marR="0" lvl="0" indent="0" algn="l" rtl="0">
              <a:lnSpc>
                <a:spcPct val="100000"/>
              </a:lnSpc>
              <a:spcBef>
                <a:spcPts val="1520"/>
              </a:spcBef>
              <a:spcAft>
                <a:spcPts val="0"/>
              </a:spcAft>
              <a:buNone/>
            </a:pPr>
            <a:endParaRPr sz="1600">
              <a:solidFill>
                <a:srgbClr val="5A5A5A"/>
              </a:solidFill>
            </a:endParaRPr>
          </a:p>
          <a:p>
            <a:pPr marL="266700" marR="0" lvl="0" indent="-266700" algn="l" rtl="0">
              <a:lnSpc>
                <a:spcPct val="100000"/>
              </a:lnSpc>
              <a:spcBef>
                <a:spcPts val="1520"/>
              </a:spcBef>
              <a:spcAft>
                <a:spcPts val="0"/>
              </a:spcAft>
              <a:buClr>
                <a:srgbClr val="DA162E"/>
              </a:buClr>
              <a:buSzPct val="75000"/>
              <a:buFont typeface="Noto Symbol"/>
              <a:buChar char="■"/>
            </a:pPr>
            <a:r>
              <a:rPr lang="en-US" sz="1600" b="0" i="0" u="none" strike="noStrike" cap="none">
                <a:solidFill>
                  <a:srgbClr val="5A5A5A"/>
                </a:solidFill>
                <a:latin typeface="Arial"/>
                <a:ea typeface="Arial"/>
                <a:cs typeface="Arial"/>
                <a:sym typeface="Arial"/>
              </a:rPr>
              <a:t>Si je devais donner un conseil à mon meilleur ami qui envisage de faire le CIFFOP, je lui dirais :  Le CIFFOP permet de s</a:t>
            </a:r>
            <a:r>
              <a:rPr lang="en-US" sz="1600">
                <a:solidFill>
                  <a:srgbClr val="5A5A5A"/>
                </a:solidFill>
              </a:rPr>
              <a:t>’ouvrir et de prendre de la hauteur sur certains sujets. Il permet également de se constituer ou d’élargir son réseau</a:t>
            </a:r>
          </a:p>
          <a:p>
            <a:pPr marL="0" marR="0" lvl="0" indent="0" algn="l" rtl="0">
              <a:lnSpc>
                <a:spcPct val="100000"/>
              </a:lnSpc>
              <a:spcBef>
                <a:spcPts val="1520"/>
              </a:spcBef>
              <a:spcAft>
                <a:spcPts val="0"/>
              </a:spcAft>
              <a:buNone/>
            </a:pPr>
            <a:endParaRPr sz="1600">
              <a:solidFill>
                <a:srgbClr val="5A5A5A"/>
              </a:solidFill>
            </a:endParaRPr>
          </a:p>
          <a:p>
            <a:pPr marL="266700" marR="0" lvl="0" indent="-266700" algn="l" rtl="0">
              <a:lnSpc>
                <a:spcPct val="100000"/>
              </a:lnSpc>
              <a:spcBef>
                <a:spcPts val="2420"/>
              </a:spcBef>
              <a:spcAft>
                <a:spcPts val="560"/>
              </a:spcAft>
              <a:buClr>
                <a:srgbClr val="DA162E"/>
              </a:buClr>
              <a:buSzPct val="75000"/>
              <a:buFont typeface="Noto Symbol"/>
              <a:buNone/>
            </a:pPr>
            <a:endParaRPr sz="2800" b="1" i="0" u="none" strike="noStrike" cap="none">
              <a:solidFill>
                <a:srgbClr val="5A5A5A"/>
              </a:solidFill>
              <a:latin typeface="Arial"/>
              <a:ea typeface="Arial"/>
              <a:cs typeface="Arial"/>
              <a:sym typeface="Arial"/>
            </a:endParaRPr>
          </a:p>
          <a:p>
            <a:pPr marL="0" marR="0" lvl="0" indent="0" algn="l" rtl="0">
              <a:spcBef>
                <a:spcPts val="0"/>
              </a:spcBef>
              <a:buSzPct val="25000"/>
              <a:buNone/>
            </a:pPr>
            <a:endParaRPr sz="2800" b="1" i="0" u="none" strike="noStrike" cap="none">
              <a:solidFill>
                <a:srgbClr val="5A5A5A"/>
              </a:solidFill>
              <a:latin typeface="Arial"/>
              <a:ea typeface="Arial"/>
              <a:cs typeface="Arial"/>
              <a:sym typeface="Arial"/>
            </a:endParaRPr>
          </a:p>
        </p:txBody>
      </p:sp>
      <p:sp>
        <p:nvSpPr>
          <p:cNvPr id="108" name="Shape 108"/>
          <p:cNvSpPr txBox="1">
            <a:spLocks noGrp="1"/>
          </p:cNvSpPr>
          <p:nvPr>
            <p:ph type="body" idx="2"/>
          </p:nvPr>
        </p:nvSpPr>
        <p:spPr>
          <a:xfrm>
            <a:off x="900112" y="476250"/>
            <a:ext cx="6119700" cy="1223999"/>
          </a:xfrm>
          <a:prstGeom prst="rect">
            <a:avLst/>
          </a:prstGeom>
          <a:noFill/>
          <a:ln>
            <a:noFill/>
          </a:ln>
        </p:spPr>
        <p:txBody>
          <a:bodyPr lIns="92075" tIns="46025" rIns="92075" bIns="46025" anchor="t" anchorCtr="0">
            <a:noAutofit/>
          </a:bodyPr>
          <a:lstStyle/>
          <a:p>
            <a:pPr marL="266700" marR="0" lvl="0" indent="-266700" algn="l" rtl="0">
              <a:lnSpc>
                <a:spcPct val="100000"/>
              </a:lnSpc>
              <a:spcBef>
                <a:spcPts val="0"/>
              </a:spcBef>
              <a:spcAft>
                <a:spcPts val="0"/>
              </a:spcAft>
              <a:buClr>
                <a:srgbClr val="DA162E"/>
              </a:buClr>
              <a:buSzPct val="75000"/>
              <a:buFont typeface="Noto Symbol"/>
              <a:buChar char="■"/>
            </a:pPr>
            <a:r>
              <a:rPr lang="en-US" sz="1600" dirty="0" err="1">
                <a:solidFill>
                  <a:srgbClr val="5A5A5A"/>
                </a:solidFill>
              </a:rPr>
              <a:t>Déléguée</a:t>
            </a:r>
            <a:r>
              <a:rPr lang="en-US" sz="1600" dirty="0">
                <a:solidFill>
                  <a:srgbClr val="5A5A5A"/>
                </a:solidFill>
              </a:rPr>
              <a:t> </a:t>
            </a:r>
            <a:r>
              <a:rPr lang="en-US" sz="1600" dirty="0" err="1">
                <a:solidFill>
                  <a:srgbClr val="5A5A5A"/>
                </a:solidFill>
              </a:rPr>
              <a:t>Générale</a:t>
            </a:r>
            <a:r>
              <a:rPr lang="en-US" sz="1600" dirty="0">
                <a:solidFill>
                  <a:srgbClr val="5A5A5A"/>
                </a:solidFill>
              </a:rPr>
              <a:t> </a:t>
            </a:r>
            <a:r>
              <a:rPr lang="en-US" sz="1600" b="0" i="0" u="none" strike="noStrike" cap="none" dirty="0">
                <a:solidFill>
                  <a:srgbClr val="5A5A5A"/>
                </a:solidFill>
                <a:latin typeface="Arial"/>
                <a:ea typeface="Arial"/>
                <a:cs typeface="Arial"/>
                <a:sym typeface="Arial"/>
              </a:rPr>
              <a:t>– </a:t>
            </a:r>
            <a:r>
              <a:rPr lang="en-US" sz="1600" dirty="0">
                <a:solidFill>
                  <a:srgbClr val="5A5A5A"/>
                </a:solidFill>
              </a:rPr>
              <a:t>ATOUT JEUNES UNIVERSITÉS</a:t>
            </a:r>
          </a:p>
          <a:p>
            <a:pPr marL="266700" marR="0" lvl="0" indent="-266700" algn="l" rtl="0">
              <a:lnSpc>
                <a:spcPct val="100000"/>
              </a:lnSpc>
              <a:spcBef>
                <a:spcPts val="1220"/>
              </a:spcBef>
              <a:spcAft>
                <a:spcPts val="0"/>
              </a:spcAft>
              <a:buClr>
                <a:schemeClr val="dk1"/>
              </a:buClr>
              <a:buSzPct val="25000"/>
              <a:buFont typeface="Arial"/>
              <a:buNone/>
            </a:pPr>
            <a:endParaRPr sz="1200" b="0" i="0" u="none" strike="noStrike" cap="none" dirty="0">
              <a:solidFill>
                <a:srgbClr val="5A5A5A"/>
              </a:solidFill>
              <a:latin typeface="Arial"/>
              <a:ea typeface="Arial"/>
              <a:cs typeface="Arial"/>
              <a:sym typeface="Arial"/>
            </a:endParaRPr>
          </a:p>
          <a:p>
            <a:pPr marL="266700" marR="0" lvl="0" indent="-266700" algn="l" rtl="0">
              <a:lnSpc>
                <a:spcPct val="100000"/>
              </a:lnSpc>
              <a:spcBef>
                <a:spcPts val="1140"/>
              </a:spcBef>
              <a:spcAft>
                <a:spcPts val="0"/>
              </a:spcAft>
              <a:buClr>
                <a:srgbClr val="5A5A5A"/>
              </a:buClr>
              <a:buSzPct val="25000"/>
              <a:buFont typeface="Arial"/>
              <a:buNone/>
            </a:pPr>
            <a:r>
              <a:rPr lang="en-US" sz="1200" b="0" i="0" u="none" strike="noStrike" cap="none" dirty="0">
                <a:solidFill>
                  <a:srgbClr val="5A5A5A"/>
                </a:solidFill>
                <a:latin typeface="Arial"/>
                <a:ea typeface="Arial"/>
                <a:cs typeface="Arial"/>
                <a:sym typeface="Arial"/>
              </a:rPr>
              <a:t>	</a:t>
            </a:r>
          </a:p>
          <a:p>
            <a:pPr marL="266700" marR="0" lvl="0" indent="-266700" algn="l" rtl="0">
              <a:lnSpc>
                <a:spcPct val="100000"/>
              </a:lnSpc>
              <a:spcBef>
                <a:spcPts val="1140"/>
              </a:spcBef>
              <a:spcAft>
                <a:spcPts val="0"/>
              </a:spcAft>
              <a:buClr>
                <a:srgbClr val="5A5A5A"/>
              </a:buClr>
              <a:buSzPct val="25000"/>
              <a:buFont typeface="Arial"/>
              <a:buNone/>
            </a:pPr>
            <a:r>
              <a:rPr lang="en-US" sz="1200" b="0" i="0" u="none" strike="noStrike" cap="none" dirty="0">
                <a:solidFill>
                  <a:srgbClr val="5A5A5A"/>
                </a:solidFill>
                <a:latin typeface="Arial"/>
                <a:ea typeface="Arial"/>
                <a:cs typeface="Arial"/>
                <a:sym typeface="Arial"/>
              </a:rPr>
              <a:t>	 	</a:t>
            </a:r>
          </a:p>
          <a:p>
            <a:pPr marL="266700" marR="0" lvl="0" indent="-266700" algn="l" rtl="0">
              <a:lnSpc>
                <a:spcPct val="100000"/>
              </a:lnSpc>
              <a:spcBef>
                <a:spcPts val="1140"/>
              </a:spcBef>
              <a:spcAft>
                <a:spcPts val="240"/>
              </a:spcAft>
              <a:buClr>
                <a:srgbClr val="5A5A5A"/>
              </a:buClr>
              <a:buSzPct val="25000"/>
              <a:buFont typeface="Arial"/>
              <a:buNone/>
            </a:pPr>
            <a:r>
              <a:rPr lang="en-US" sz="1200" b="0" i="0" u="none" strike="noStrike" cap="none" dirty="0">
                <a:solidFill>
                  <a:srgbClr val="5A5A5A"/>
                </a:solidFill>
                <a:latin typeface="Arial"/>
                <a:ea typeface="Arial"/>
                <a:cs typeface="Arial"/>
                <a:sym typeface="Arial"/>
              </a:rPr>
              <a:t>	</a:t>
            </a:r>
          </a:p>
        </p:txBody>
      </p:sp>
      <p:sp>
        <p:nvSpPr>
          <p:cNvPr id="109" name="Shape 109"/>
          <p:cNvSpPr txBox="1"/>
          <p:nvPr/>
        </p:nvSpPr>
        <p:spPr>
          <a:xfrm>
            <a:off x="7308850" y="0"/>
            <a:ext cx="1835099" cy="1916100"/>
          </a:xfrm>
          <a:prstGeom prst="rect">
            <a:avLst/>
          </a:prstGeom>
          <a:solidFill>
            <a:schemeClr val="lt1"/>
          </a:solid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defTabSz="914400">
              <a:buClr>
                <a:srgbClr val="5A5A5A"/>
              </a:buClr>
              <a:buFont typeface="Arial"/>
              <a:buNone/>
            </a:pPr>
            <a:endParaRPr kern="0">
              <a:solidFill>
                <a:srgbClr val="5A5A5A"/>
              </a:solidFill>
              <a:ea typeface="Arial"/>
              <a:cs typeface="Arial"/>
              <a:sym typeface="Arial"/>
            </a:endParaRPr>
          </a:p>
          <a:p>
            <a:pPr defTabSz="914400">
              <a:buClr>
                <a:srgbClr val="5A5A5A"/>
              </a:buClr>
              <a:buFont typeface="Arial"/>
              <a:buNone/>
            </a:pPr>
            <a:endParaRPr kern="0">
              <a:solidFill>
                <a:srgbClr val="5A5A5A"/>
              </a:solidFill>
              <a:ea typeface="Arial"/>
              <a:cs typeface="Arial"/>
              <a:sym typeface="Arial"/>
            </a:endParaRPr>
          </a:p>
          <a:p>
            <a:pPr defTabSz="914400">
              <a:buClr>
                <a:srgbClr val="5A5A5A"/>
              </a:buClr>
              <a:buSzPct val="25000"/>
              <a:buFont typeface="Arial"/>
              <a:buNone/>
            </a:pPr>
            <a:r>
              <a:rPr lang="en-US" kern="0">
                <a:solidFill>
                  <a:srgbClr val="5A5A5A"/>
                </a:solidFill>
                <a:ea typeface="Arial"/>
                <a:cs typeface="Arial"/>
                <a:sym typeface="Arial"/>
              </a:rPr>
              <a:t>       Photo</a:t>
            </a:r>
          </a:p>
        </p:txBody>
      </p:sp>
      <p:pic>
        <p:nvPicPr>
          <p:cNvPr id="110" name="Shape 110" descr="ID.jpg"/>
          <p:cNvPicPr preferRelativeResize="0"/>
          <p:nvPr/>
        </p:nvPicPr>
        <p:blipFill>
          <a:blip r:embed="rId3">
            <a:alphaModFix/>
          </a:blip>
          <a:stretch>
            <a:fillRect/>
          </a:stretch>
        </p:blipFill>
        <p:spPr>
          <a:xfrm>
            <a:off x="7243872" y="0"/>
            <a:ext cx="1900077" cy="1916100"/>
          </a:xfrm>
          <a:prstGeom prst="rect">
            <a:avLst/>
          </a:prstGeom>
          <a:noFill/>
          <a:ln>
            <a:noFill/>
          </a:ln>
        </p:spPr>
      </p:pic>
    </p:spTree>
    <p:extLst>
      <p:ext uri="{BB962C8B-B14F-4D97-AF65-F5344CB8AC3E}">
        <p14:creationId xmlns:p14="http://schemas.microsoft.com/office/powerpoint/2010/main" val="136199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1" y="274639"/>
            <a:ext cx="4092766" cy="1143000"/>
          </a:xfrm>
        </p:spPr>
        <p:txBody>
          <a:bodyPr>
            <a:normAutofit/>
          </a:bodyPr>
          <a:lstStyle/>
          <a:p>
            <a:r>
              <a:rPr lang="fr-FR" b="1" dirty="0"/>
              <a:t>1- ACCÈS</a:t>
            </a:r>
          </a:p>
        </p:txBody>
      </p:sp>
      <p:sp>
        <p:nvSpPr>
          <p:cNvPr id="4" name="Rectangle 3"/>
          <p:cNvSpPr/>
          <p:nvPr/>
        </p:nvSpPr>
        <p:spPr>
          <a:xfrm>
            <a:off x="4549967" y="793847"/>
            <a:ext cx="4219460" cy="1569660"/>
          </a:xfrm>
          <a:prstGeom prst="rect">
            <a:avLst/>
          </a:prstGeom>
          <a:solidFill>
            <a:schemeClr val="tx2"/>
          </a:solidFill>
        </p:spPr>
        <p:txBody>
          <a:bodyPr wrap="square">
            <a:spAutoFit/>
          </a:bodyPr>
          <a:lstStyle/>
          <a:p>
            <a:pPr fontAlgn="base"/>
            <a:r>
              <a:rPr lang="fr-FR" sz="1200" u="sng" dirty="0">
                <a:solidFill>
                  <a:schemeClr val="bg1"/>
                </a:solidFill>
              </a:rPr>
              <a:t>Principalement 3 profils se dégagent : </a:t>
            </a:r>
            <a:endParaRPr lang="fr-FR" sz="1200" dirty="0">
              <a:solidFill>
                <a:schemeClr val="bg1"/>
              </a:solidFill>
            </a:endParaRPr>
          </a:p>
          <a:p>
            <a:pPr lvl="0" fontAlgn="base"/>
            <a:r>
              <a:rPr lang="fr-FR" sz="1200" dirty="0">
                <a:solidFill>
                  <a:schemeClr val="bg1"/>
                </a:solidFill>
              </a:rPr>
              <a:t>Des trentenaires de niveau Master 1 ayant une première expérience dans la fonction RH et qui souhaitent accélérer leurs carrières.</a:t>
            </a:r>
          </a:p>
          <a:p>
            <a:pPr lvl="0" fontAlgn="base"/>
            <a:r>
              <a:rPr lang="fr-FR" sz="1200" dirty="0">
                <a:solidFill>
                  <a:schemeClr val="bg1"/>
                </a:solidFill>
              </a:rPr>
              <a:t>Des professionnels aguerris, plus âgés, cherchant à valider leur expérience par un diplôme reconnu.</a:t>
            </a:r>
          </a:p>
          <a:p>
            <a:pPr lvl="0" fontAlgn="base"/>
            <a:r>
              <a:rPr lang="fr-FR" sz="1200" dirty="0">
                <a:solidFill>
                  <a:schemeClr val="bg1"/>
                </a:solidFill>
              </a:rPr>
              <a:t>Des managers (finances, ingénierie, marketing, consultants) cherchant à orienter leur carrière vers la fonction RH.</a:t>
            </a:r>
          </a:p>
        </p:txBody>
      </p:sp>
      <p:sp>
        <p:nvSpPr>
          <p:cNvPr id="5" name="Espace réservé du contenu 4"/>
          <p:cNvSpPr>
            <a:spLocks noGrp="1"/>
          </p:cNvSpPr>
          <p:nvPr>
            <p:ph idx="1"/>
          </p:nvPr>
        </p:nvSpPr>
        <p:spPr>
          <a:xfrm>
            <a:off x="253387" y="1417639"/>
            <a:ext cx="3657601" cy="4817908"/>
          </a:xfrm>
        </p:spPr>
        <p:txBody>
          <a:bodyPr>
            <a:noAutofit/>
          </a:bodyPr>
          <a:lstStyle/>
          <a:p>
            <a:r>
              <a:rPr lang="fr-FR" sz="1800" dirty="0"/>
              <a:t>La formation s'adresse à des personnes voulant </a:t>
            </a:r>
            <a:r>
              <a:rPr lang="fr-FR" sz="1800" b="1" dirty="0">
                <a:solidFill>
                  <a:srgbClr val="FF0000"/>
                </a:solidFill>
              </a:rPr>
              <a:t>approfondir ou actualiser leurs connaissances </a:t>
            </a:r>
            <a:r>
              <a:rPr lang="fr-FR" sz="1800" dirty="0"/>
              <a:t>et développer leurs compétences en </a:t>
            </a:r>
            <a:r>
              <a:rPr lang="fr-FR" sz="1800" b="1" dirty="0">
                <a:solidFill>
                  <a:srgbClr val="FF0000"/>
                </a:solidFill>
              </a:rPr>
              <a:t>gestion des ressources humaines</a:t>
            </a:r>
            <a:r>
              <a:rPr lang="fr-FR" sz="1800" dirty="0"/>
              <a:t>.</a:t>
            </a:r>
          </a:p>
          <a:p>
            <a:r>
              <a:rPr lang="fr-FR" sz="1800" dirty="0"/>
              <a:t>L’organisation des enseignements est adaptée à un </a:t>
            </a:r>
            <a:r>
              <a:rPr lang="fr-FR" sz="1800" b="1" dirty="0">
                <a:solidFill>
                  <a:srgbClr val="FF0000"/>
                </a:solidFill>
              </a:rPr>
              <a:t>public divers</a:t>
            </a:r>
            <a:r>
              <a:rPr lang="fr-FR" sz="1800" dirty="0"/>
              <a:t> dans toutes ses déclinaisons (parcours, âges, expériences, sexes, nationalités, ...) et est destinée aux </a:t>
            </a:r>
            <a:r>
              <a:rPr lang="fr-FR" sz="1800" b="1" dirty="0">
                <a:solidFill>
                  <a:srgbClr val="FF0000"/>
                </a:solidFill>
              </a:rPr>
              <a:t>cadres d’entreprises ou assimilés</a:t>
            </a:r>
            <a:r>
              <a:rPr lang="fr-FR" sz="1800" dirty="0"/>
              <a:t>, en activité ou en recherche d’emploi, dès lors qu’ils souhaitent valider leur expérience professionnelle, </a:t>
            </a:r>
            <a:r>
              <a:rPr lang="fr-FR" sz="1800" b="1" dirty="0">
                <a:solidFill>
                  <a:srgbClr val="FF0000"/>
                </a:solidFill>
              </a:rPr>
              <a:t>réorienter ou accélérer leur carrière</a:t>
            </a:r>
            <a:r>
              <a:rPr lang="fr-FR" sz="1800" dirty="0"/>
              <a:t>.</a:t>
            </a:r>
          </a:p>
          <a:p>
            <a:endParaRPr lang="fr-FR" sz="1800" dirty="0"/>
          </a:p>
        </p:txBody>
      </p:sp>
      <p:sp>
        <p:nvSpPr>
          <p:cNvPr id="6" name="Espace réservé du contenu 2"/>
          <p:cNvSpPr txBox="1">
            <a:spLocks/>
          </p:cNvSpPr>
          <p:nvPr/>
        </p:nvSpPr>
        <p:spPr>
          <a:xfrm>
            <a:off x="4549967" y="2526141"/>
            <a:ext cx="4219460" cy="2189079"/>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fr-FR" sz="1000" u="sng" dirty="0">
                <a:solidFill>
                  <a:schemeClr val="tx2">
                    <a:lumMod val="50000"/>
                  </a:schemeClr>
                </a:solidFill>
              </a:rPr>
              <a:t>Qualités requises : </a:t>
            </a:r>
            <a:endParaRPr lang="fr-FR" sz="1000" dirty="0">
              <a:solidFill>
                <a:schemeClr val="tx2">
                  <a:lumMod val="50000"/>
                </a:schemeClr>
              </a:solidFill>
            </a:endParaRPr>
          </a:p>
          <a:p>
            <a:pPr marL="0" indent="0" fontAlgn="base">
              <a:buNone/>
            </a:pPr>
            <a:r>
              <a:rPr lang="fr-FR" sz="1000" dirty="0">
                <a:solidFill>
                  <a:schemeClr val="tx2">
                    <a:lumMod val="50000"/>
                  </a:schemeClr>
                </a:solidFill>
              </a:rPr>
              <a:t>Aptitudes personnelles liées à celles d'un manager : organisation, capacité d’analyse et de réflexion, ...</a:t>
            </a:r>
          </a:p>
          <a:p>
            <a:pPr marL="0" indent="0" fontAlgn="base">
              <a:buNone/>
            </a:pPr>
            <a:r>
              <a:rPr lang="fr-FR" sz="1000" dirty="0">
                <a:solidFill>
                  <a:schemeClr val="tx2">
                    <a:lumMod val="50000"/>
                  </a:schemeClr>
                </a:solidFill>
              </a:rPr>
              <a:t>Ouverture aux autres, acceptation de points de vue différent et facilité d'adaptation et de partage (travaux de groupe)</a:t>
            </a:r>
          </a:p>
          <a:p>
            <a:pPr marL="0" indent="0" fontAlgn="base">
              <a:buNone/>
            </a:pPr>
            <a:r>
              <a:rPr lang="fr-FR" sz="1000" dirty="0">
                <a:solidFill>
                  <a:schemeClr val="tx2">
                    <a:lumMod val="50000"/>
                  </a:schemeClr>
                </a:solidFill>
              </a:rPr>
              <a:t>Capacité de remise en question nécessaire à l’apprentissage</a:t>
            </a:r>
          </a:p>
          <a:p>
            <a:pPr marL="0" indent="0" fontAlgn="base">
              <a:buNone/>
            </a:pPr>
            <a:r>
              <a:rPr lang="fr-FR" sz="1000" dirty="0">
                <a:solidFill>
                  <a:schemeClr val="tx2">
                    <a:lumMod val="50000"/>
                  </a:schemeClr>
                </a:solidFill>
              </a:rPr>
              <a:t>Intérêt pour la dimension organisationnelle ou gestionnaire ou humaine des entreprises</a:t>
            </a:r>
          </a:p>
          <a:p>
            <a:pPr marL="0" indent="0" fontAlgn="base">
              <a:buNone/>
            </a:pPr>
            <a:r>
              <a:rPr lang="fr-FR" sz="1000" dirty="0">
                <a:solidFill>
                  <a:schemeClr val="tx2">
                    <a:lumMod val="50000"/>
                  </a:schemeClr>
                </a:solidFill>
              </a:rPr>
              <a:t>Engagement, réceptivité et résilience suffisante pour alterner et combiner une année professionnelle et d’étude à haut niveau</a:t>
            </a:r>
          </a:p>
          <a:p>
            <a:pPr marL="0" indent="0" fontAlgn="base">
              <a:buNone/>
            </a:pPr>
            <a:r>
              <a:rPr lang="fr-FR" sz="1000" dirty="0">
                <a:solidFill>
                  <a:schemeClr val="tx2">
                    <a:lumMod val="50000"/>
                  </a:schemeClr>
                </a:solidFill>
              </a:rPr>
              <a:t>Un bon niveau d’anglais est indispensable pour l’obtention du diplôme, soit l’équivalent d’un niveau 800 au TOEIC</a:t>
            </a:r>
          </a:p>
        </p:txBody>
      </p:sp>
      <p:sp>
        <p:nvSpPr>
          <p:cNvPr id="7" name="Rectangle 6"/>
          <p:cNvSpPr/>
          <p:nvPr/>
        </p:nvSpPr>
        <p:spPr>
          <a:xfrm>
            <a:off x="4572000" y="4680122"/>
            <a:ext cx="4178146" cy="1615827"/>
          </a:xfrm>
          <a:prstGeom prst="rect">
            <a:avLst/>
          </a:prstGeom>
          <a:solidFill>
            <a:srgbClr val="FF0000"/>
          </a:solidFill>
        </p:spPr>
        <p:txBody>
          <a:bodyPr wrap="square">
            <a:spAutoFit/>
          </a:bodyPr>
          <a:lstStyle/>
          <a:p>
            <a:r>
              <a:rPr lang="fr-FR" sz="1100" dirty="0">
                <a:solidFill>
                  <a:schemeClr val="bg1"/>
                </a:solidFill>
              </a:rPr>
              <a:t>Le candidat doit être : </a:t>
            </a:r>
          </a:p>
          <a:p>
            <a:r>
              <a:rPr lang="fr-FR" sz="1100" dirty="0">
                <a:solidFill>
                  <a:schemeClr val="bg1"/>
                </a:solidFill>
              </a:rPr>
              <a:t>Titulaire d'un Bac+4 ou d’un Master 1 et d’une expérience professionnelle de 3 années dans le domaine visé par le diplôme est souhaitable.</a:t>
            </a:r>
          </a:p>
          <a:p>
            <a:r>
              <a:rPr lang="fr-FR" sz="1100" dirty="0">
                <a:solidFill>
                  <a:schemeClr val="bg1"/>
                </a:solidFill>
              </a:rPr>
              <a:t>Titulaire d’un titre de niveau Bac + 2 reconnu par un diplôme national et d’une expérience professionnelle significative dans une fonction de gestion d’une durée de 5 ans minimum, sous condition d'acceptation par la commission pédagogique de la Validation des Acquis Professionnels (VAP 85).</a:t>
            </a:r>
          </a:p>
        </p:txBody>
      </p:sp>
      <p:sp>
        <p:nvSpPr>
          <p:cNvPr id="3" name="Espace réservé du pied de page 2"/>
          <p:cNvSpPr>
            <a:spLocks noGrp="1"/>
          </p:cNvSpPr>
          <p:nvPr>
            <p:ph type="ftr" sz="quarter" idx="11"/>
          </p:nvPr>
        </p:nvSpPr>
        <p:spPr/>
        <p:txBody>
          <a:bodyPr/>
          <a:lstStyle/>
          <a:p>
            <a:r>
              <a:rPr lang="fr-FR"/>
              <a:t>http://ciffopexec.fr</a:t>
            </a:r>
          </a:p>
        </p:txBody>
      </p:sp>
      <p:sp>
        <p:nvSpPr>
          <p:cNvPr id="8" name="Espace réservé du numéro de diapositive 7"/>
          <p:cNvSpPr>
            <a:spLocks noGrp="1"/>
          </p:cNvSpPr>
          <p:nvPr>
            <p:ph type="sldNum" sz="quarter" idx="12"/>
          </p:nvPr>
        </p:nvSpPr>
        <p:spPr/>
        <p:txBody>
          <a:bodyPr/>
          <a:lstStyle/>
          <a:p>
            <a:fld id="{A1B74424-5EA7-E641-8625-28989B7DDA84}" type="slidenum">
              <a:rPr lang="fr-FR" smtClean="0"/>
              <a:t>2</a:t>
            </a:fld>
            <a:endParaRPr lang="fr-FR"/>
          </a:p>
        </p:txBody>
      </p:sp>
    </p:spTree>
    <p:extLst>
      <p:ext uri="{BB962C8B-B14F-4D97-AF65-F5344CB8AC3E}">
        <p14:creationId xmlns:p14="http://schemas.microsoft.com/office/powerpoint/2010/main" val="3120270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838200" y="88900"/>
            <a:ext cx="6164100" cy="906600"/>
          </a:xfrm>
          <a:prstGeom prst="rect">
            <a:avLst/>
          </a:prstGeom>
          <a:noFill/>
          <a:ln>
            <a:noFill/>
          </a:ln>
        </p:spPr>
        <p:txBody>
          <a:bodyPr lIns="92075" tIns="46025" rIns="92075" bIns="46025" anchor="ctr" anchorCtr="0">
            <a:noAutofit/>
          </a:bodyPr>
          <a:lstStyle/>
          <a:p>
            <a:pPr marL="0" marR="0" lvl="0" indent="0" algn="l" rtl="0">
              <a:lnSpc>
                <a:spcPct val="80000"/>
              </a:lnSpc>
              <a:spcBef>
                <a:spcPts val="0"/>
              </a:spcBef>
              <a:spcAft>
                <a:spcPts val="0"/>
              </a:spcAft>
              <a:buClr>
                <a:srgbClr val="E51519"/>
              </a:buClr>
              <a:buSzPct val="25000"/>
              <a:buFont typeface="Questrial"/>
              <a:buNone/>
            </a:pPr>
            <a:r>
              <a:rPr lang="en-US" sz="2600">
                <a:solidFill>
                  <a:srgbClr val="FF0000"/>
                </a:solidFill>
                <a:latin typeface="Questrial"/>
                <a:ea typeface="Questrial"/>
                <a:cs typeface="Questrial"/>
                <a:sym typeface="Questrial"/>
              </a:rPr>
              <a:t>Chloé DOMERGUE</a:t>
            </a:r>
          </a:p>
          <a:p>
            <a:pPr marL="0" marR="0" lvl="0" indent="0" algn="l" rtl="0">
              <a:lnSpc>
                <a:spcPct val="80000"/>
              </a:lnSpc>
              <a:spcBef>
                <a:spcPts val="0"/>
              </a:spcBef>
              <a:spcAft>
                <a:spcPts val="0"/>
              </a:spcAft>
              <a:buClr>
                <a:srgbClr val="E51519"/>
              </a:buClr>
              <a:buSzPct val="25000"/>
              <a:buFont typeface="Questrial"/>
              <a:buNone/>
            </a:pPr>
            <a:r>
              <a:rPr lang="en-US" sz="2400">
                <a:solidFill>
                  <a:srgbClr val="434343"/>
                </a:solidFill>
                <a:latin typeface="Questrial"/>
                <a:ea typeface="Questrial"/>
                <a:cs typeface="Questrial"/>
                <a:sym typeface="Questrial"/>
              </a:rPr>
              <a:t>Chargée de développement RH - CEA</a:t>
            </a:r>
          </a:p>
        </p:txBody>
      </p:sp>
      <p:sp>
        <p:nvSpPr>
          <p:cNvPr id="116" name="Shape 116"/>
          <p:cNvSpPr txBox="1">
            <a:spLocks noGrp="1"/>
          </p:cNvSpPr>
          <p:nvPr>
            <p:ph type="body" idx="1"/>
          </p:nvPr>
        </p:nvSpPr>
        <p:spPr>
          <a:xfrm>
            <a:off x="451725" y="3553097"/>
            <a:ext cx="8692200" cy="2429978"/>
          </a:xfrm>
          <a:prstGeom prst="rect">
            <a:avLst/>
          </a:prstGeom>
        </p:spPr>
        <p:txBody>
          <a:bodyPr lIns="91425" tIns="91425" rIns="91425" bIns="91425" anchor="t" anchorCtr="0">
            <a:noAutofit/>
          </a:bodyPr>
          <a:lstStyle/>
          <a:p>
            <a:pPr lvl="0" indent="76200" rtl="0">
              <a:spcBef>
                <a:spcPts val="1520"/>
              </a:spcBef>
              <a:spcAft>
                <a:spcPts val="0"/>
              </a:spcAft>
            </a:pPr>
            <a:r>
              <a:rPr lang="fr-FR" dirty="0">
                <a:solidFill>
                  <a:schemeClr val="dk2"/>
                </a:solidFill>
              </a:rPr>
              <a:t> Que représente le CIFFOP pour moi ?</a:t>
            </a:r>
          </a:p>
          <a:p>
            <a:pPr marL="457200" lvl="0" indent="0" rtl="0">
              <a:spcBef>
                <a:spcPts val="1520"/>
              </a:spcBef>
              <a:spcAft>
                <a:spcPts val="0"/>
              </a:spcAft>
              <a:buNone/>
            </a:pPr>
            <a:r>
              <a:rPr lang="fr-FR" dirty="0">
                <a:solidFill>
                  <a:srgbClr val="666666"/>
                </a:solidFill>
              </a:rPr>
              <a:t>Une expérience très enrichissante sur le plan professionnel, mais également sur le plan personnel.</a:t>
            </a:r>
          </a:p>
          <a:p>
            <a:pPr lvl="0" indent="76200" rtl="0">
              <a:spcBef>
                <a:spcPts val="1520"/>
              </a:spcBef>
              <a:spcAft>
                <a:spcPts val="0"/>
              </a:spcAft>
            </a:pPr>
            <a:r>
              <a:rPr lang="fr-FR" dirty="0">
                <a:solidFill>
                  <a:schemeClr val="dk2"/>
                </a:solidFill>
              </a:rPr>
              <a:t> Si je devais donner un conseil à mon meilleur ami qui envisage de faire le CIFFOP, je lui dirais : </a:t>
            </a:r>
          </a:p>
          <a:p>
            <a:pPr marL="457200" lvl="0" indent="0" rtl="0">
              <a:spcBef>
                <a:spcPts val="1520"/>
              </a:spcBef>
              <a:spcAft>
                <a:spcPts val="0"/>
              </a:spcAft>
              <a:buNone/>
            </a:pPr>
            <a:r>
              <a:rPr lang="fr-FR" dirty="0">
                <a:solidFill>
                  <a:srgbClr val="5A5A5A"/>
                </a:solidFill>
              </a:rPr>
              <a:t>N’hésite pas, fonce !</a:t>
            </a:r>
          </a:p>
        </p:txBody>
      </p:sp>
      <p:sp>
        <p:nvSpPr>
          <p:cNvPr id="117" name="Shape 117"/>
          <p:cNvSpPr txBox="1">
            <a:spLocks noGrp="1"/>
          </p:cNvSpPr>
          <p:nvPr>
            <p:ph type="body" idx="1"/>
          </p:nvPr>
        </p:nvSpPr>
        <p:spPr>
          <a:xfrm>
            <a:off x="578975" y="995500"/>
            <a:ext cx="7065739" cy="2186700"/>
          </a:xfrm>
          <a:prstGeom prst="rect">
            <a:avLst/>
          </a:prstGeom>
        </p:spPr>
        <p:txBody>
          <a:bodyPr lIns="91425" tIns="91425" rIns="91425" bIns="91425" anchor="t" anchorCtr="0">
            <a:noAutofit/>
          </a:bodyPr>
          <a:lstStyle/>
          <a:p>
            <a:pPr lvl="0" indent="76200" rtl="0">
              <a:spcBef>
                <a:spcPts val="0"/>
              </a:spcBef>
              <a:spcAft>
                <a:spcPts val="0"/>
              </a:spcAft>
            </a:pPr>
            <a:r>
              <a:rPr lang="en-US" dirty="0">
                <a:solidFill>
                  <a:schemeClr val="dk2"/>
                </a:solidFill>
              </a:rPr>
              <a:t> </a:t>
            </a:r>
            <a:r>
              <a:rPr lang="fr-FR" dirty="0">
                <a:solidFill>
                  <a:schemeClr val="dk2"/>
                </a:solidFill>
              </a:rPr>
              <a:t>Qu’est-ce que le CIFFOP a changé pour moi ?</a:t>
            </a:r>
          </a:p>
          <a:p>
            <a:pPr marL="457200" lvl="0" indent="-69850" rtl="0">
              <a:lnSpc>
                <a:spcPct val="115000"/>
              </a:lnSpc>
              <a:spcBef>
                <a:spcPts val="1500"/>
              </a:spcBef>
              <a:spcAft>
                <a:spcPts val="0"/>
              </a:spcAft>
              <a:buClr>
                <a:schemeClr val="dk1"/>
              </a:buClr>
              <a:buSzPct val="68750"/>
              <a:buFont typeface="Arial"/>
              <a:buNone/>
            </a:pPr>
            <a:r>
              <a:rPr lang="fr-FR" dirty="0">
                <a:solidFill>
                  <a:srgbClr val="5A5A5A"/>
                </a:solidFill>
              </a:rPr>
              <a:t>J’ai pu prendre de la hauteur par rapport à mes pratiques quotidiennes en découvrant de nouveaux concepts et en échangeant avec des professionnels de tous secteurs. J’ai aussi acquis une plus grande flexibilité et réactivité tout au long de cette année relativement intense ! Cela a réellement marqué une étape dans mon parcours professionnel, et m’a permis d’évoluer dans un poste plus en adéquation avec mes attentes.</a:t>
            </a:r>
          </a:p>
          <a:p>
            <a:pPr marL="723900" lvl="0" indent="-336550" rtl="0">
              <a:lnSpc>
                <a:spcPct val="115000"/>
              </a:lnSpc>
              <a:spcBef>
                <a:spcPts val="1500"/>
              </a:spcBef>
              <a:spcAft>
                <a:spcPts val="0"/>
              </a:spcAft>
              <a:buClr>
                <a:schemeClr val="dk1"/>
              </a:buClr>
              <a:buSzPct val="68750"/>
              <a:buFont typeface="Arial"/>
              <a:buNone/>
            </a:pPr>
            <a:endParaRPr dirty="0"/>
          </a:p>
        </p:txBody>
      </p:sp>
      <p:pic>
        <p:nvPicPr>
          <p:cNvPr id="118" name="Shape 118" descr="photo chloe domergue.jpg"/>
          <p:cNvPicPr preferRelativeResize="0"/>
          <p:nvPr/>
        </p:nvPicPr>
        <p:blipFill rotWithShape="1">
          <a:blip r:embed="rId3">
            <a:alphaModFix amt="93000"/>
          </a:blip>
          <a:srcRect t="8408" r="5213"/>
          <a:stretch/>
        </p:blipFill>
        <p:spPr>
          <a:xfrm>
            <a:off x="7807075" y="235675"/>
            <a:ext cx="1113050" cy="1599150"/>
          </a:xfrm>
          <a:prstGeom prst="rect">
            <a:avLst/>
          </a:prstGeom>
          <a:noFill/>
          <a:ln>
            <a:noFill/>
          </a:ln>
        </p:spPr>
      </p:pic>
    </p:spTree>
    <p:extLst>
      <p:ext uri="{BB962C8B-B14F-4D97-AF65-F5344CB8AC3E}">
        <p14:creationId xmlns:p14="http://schemas.microsoft.com/office/powerpoint/2010/main" val="1746295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838200" y="88900"/>
            <a:ext cx="4909800" cy="736500"/>
          </a:xfrm>
          <a:prstGeom prst="rect">
            <a:avLst/>
          </a:prstGeom>
          <a:noFill/>
          <a:ln>
            <a:noFill/>
          </a:ln>
        </p:spPr>
        <p:txBody>
          <a:bodyPr lIns="92075" tIns="46025" rIns="92075" bIns="46025" anchor="ctr" anchorCtr="0">
            <a:noAutofit/>
          </a:bodyPr>
          <a:lstStyle/>
          <a:p>
            <a:pPr marL="0" marR="0" lvl="0" indent="0" algn="l" rtl="0">
              <a:lnSpc>
                <a:spcPct val="80000"/>
              </a:lnSpc>
              <a:spcBef>
                <a:spcPts val="0"/>
              </a:spcBef>
              <a:spcAft>
                <a:spcPts val="0"/>
              </a:spcAft>
              <a:buClr>
                <a:srgbClr val="E51519"/>
              </a:buClr>
              <a:buSzPct val="25000"/>
              <a:buFont typeface="Questrial"/>
              <a:buNone/>
            </a:pPr>
            <a:r>
              <a:rPr lang="en-US" sz="2600" dirty="0">
                <a:solidFill>
                  <a:srgbClr val="E51519"/>
                </a:solidFill>
                <a:latin typeface="Questrial"/>
                <a:ea typeface="Questrial"/>
                <a:cs typeface="Questrial"/>
                <a:sym typeface="Questrial"/>
              </a:rPr>
              <a:t>Karla GROS – REYES</a:t>
            </a:r>
            <a:br>
              <a:rPr lang="en-US" sz="2600" dirty="0">
                <a:solidFill>
                  <a:srgbClr val="E51519"/>
                </a:solidFill>
                <a:latin typeface="Questrial"/>
                <a:ea typeface="Questrial"/>
                <a:cs typeface="Questrial"/>
                <a:sym typeface="Questrial"/>
              </a:rPr>
            </a:br>
            <a:r>
              <a:rPr lang="en-US" sz="2000" dirty="0">
                <a:solidFill>
                  <a:schemeClr val="tx1">
                    <a:lumMod val="50000"/>
                    <a:lumOff val="50000"/>
                  </a:schemeClr>
                </a:solidFill>
                <a:latin typeface="Questrial"/>
                <a:ea typeface="Questrial"/>
                <a:cs typeface="Questrial"/>
                <a:sym typeface="Questrial"/>
              </a:rPr>
              <a:t>SANOFI</a:t>
            </a:r>
          </a:p>
        </p:txBody>
      </p:sp>
      <p:sp>
        <p:nvSpPr>
          <p:cNvPr id="124" name="Shape 124"/>
          <p:cNvSpPr txBox="1">
            <a:spLocks noGrp="1"/>
          </p:cNvSpPr>
          <p:nvPr>
            <p:ph type="body" idx="1"/>
          </p:nvPr>
        </p:nvSpPr>
        <p:spPr>
          <a:xfrm>
            <a:off x="451725" y="2837575"/>
            <a:ext cx="8692200" cy="3427800"/>
          </a:xfrm>
          <a:prstGeom prst="rect">
            <a:avLst/>
          </a:prstGeom>
        </p:spPr>
        <p:txBody>
          <a:bodyPr lIns="91425" tIns="91425" rIns="91425" bIns="91425" anchor="t" anchorCtr="0">
            <a:noAutofit/>
          </a:bodyPr>
          <a:lstStyle/>
          <a:p>
            <a:pPr lvl="0" indent="76200" rtl="0">
              <a:spcBef>
                <a:spcPts val="1520"/>
              </a:spcBef>
              <a:spcAft>
                <a:spcPts val="0"/>
              </a:spcAft>
            </a:pPr>
            <a:r>
              <a:rPr lang="en-US">
                <a:solidFill>
                  <a:schemeClr val="dk2"/>
                </a:solidFill>
              </a:rPr>
              <a:t>Que représente le CIFFOP pour moi ?</a:t>
            </a:r>
            <a:r>
              <a:rPr lang="en-US">
                <a:solidFill>
                  <a:schemeClr val="dk1"/>
                </a:solidFill>
              </a:rPr>
              <a:t> </a:t>
            </a:r>
            <a:r>
              <a:rPr lang="en-US">
                <a:solidFill>
                  <a:srgbClr val="5A5A5A"/>
                </a:solidFill>
              </a:rPr>
              <a:t>Le CIFFOP représente pour moi un des plus beaux challenges dans ma vie professionnelle et personnelle. L’expérience CIFFOP m’a apporté 3 choses qui vont rester toujours avec moi, 1.- la fierté d’avoir fait une des meilleures écoles en RH en France, 2.- l’assurance de savoir que quand on veut on peut, peu importe la taille du challenge avec discipline et rigueur tout est possible, 3- au niveau personnel, l’amélioration dans la rédaction en français ! C’était dur !  </a:t>
            </a:r>
          </a:p>
          <a:p>
            <a:pPr lvl="0" indent="76200" rtl="0">
              <a:spcBef>
                <a:spcPts val="1520"/>
              </a:spcBef>
              <a:spcAft>
                <a:spcPts val="0"/>
              </a:spcAft>
            </a:pPr>
            <a:r>
              <a:rPr lang="en-US">
                <a:solidFill>
                  <a:schemeClr val="dk2"/>
                </a:solidFill>
              </a:rPr>
              <a:t>Si je devais donner un conseil à mon meilleur ami qui envisage de faire le CIFFOP, je lui dirais : </a:t>
            </a:r>
            <a:r>
              <a:rPr lang="en-US">
                <a:solidFill>
                  <a:srgbClr val="5A5A5A"/>
                </a:solidFill>
              </a:rPr>
              <a:t>Je lui dirais de se préparer mentalement à travailler en continu pendant un an, de s’organiser dès le début (famille-travail-école) afin de maintenir un niveau gérable des tâches mais surtout je lui conseillerais de ne jamais se décourager ! Français ou étranger si tu es là, c’est parce que tu le mérites ! Alors organise-toi et que l’année commence ! </a:t>
            </a:r>
          </a:p>
        </p:txBody>
      </p:sp>
      <p:pic>
        <p:nvPicPr>
          <p:cNvPr id="125" name="Shape 125"/>
          <p:cNvPicPr preferRelativeResize="0"/>
          <p:nvPr/>
        </p:nvPicPr>
        <p:blipFill rotWithShape="1">
          <a:blip r:embed="rId3">
            <a:alphaModFix/>
          </a:blip>
          <a:srcRect l="8824" t="2514" r="14839" b="24805"/>
          <a:stretch/>
        </p:blipFill>
        <p:spPr>
          <a:xfrm>
            <a:off x="6792625" y="12700"/>
            <a:ext cx="2351300" cy="2937299"/>
          </a:xfrm>
          <a:prstGeom prst="rect">
            <a:avLst/>
          </a:prstGeom>
          <a:noFill/>
          <a:ln>
            <a:noFill/>
          </a:ln>
        </p:spPr>
      </p:pic>
      <p:sp>
        <p:nvSpPr>
          <p:cNvPr id="126" name="Shape 126"/>
          <p:cNvSpPr txBox="1">
            <a:spLocks noGrp="1"/>
          </p:cNvSpPr>
          <p:nvPr>
            <p:ph type="body" idx="1"/>
          </p:nvPr>
        </p:nvSpPr>
        <p:spPr>
          <a:xfrm>
            <a:off x="451725" y="646166"/>
            <a:ext cx="5982026" cy="2357400"/>
          </a:xfrm>
          <a:prstGeom prst="rect">
            <a:avLst/>
          </a:prstGeom>
        </p:spPr>
        <p:txBody>
          <a:bodyPr lIns="91425" tIns="91425" rIns="91425" bIns="91425" anchor="t" anchorCtr="0">
            <a:noAutofit/>
          </a:bodyPr>
          <a:lstStyle/>
          <a:p>
            <a:pPr lvl="0" indent="76200" rtl="0">
              <a:spcBef>
                <a:spcPts val="0"/>
              </a:spcBef>
              <a:spcAft>
                <a:spcPts val="0"/>
              </a:spcAft>
            </a:pPr>
            <a:r>
              <a:rPr lang="fr-FR" dirty="0">
                <a:solidFill>
                  <a:schemeClr val="dk2"/>
                </a:solidFill>
              </a:rPr>
              <a:t>Qu’est-ce que le CIFFOP a changé pour moi ?</a:t>
            </a:r>
          </a:p>
          <a:p>
            <a:pPr marL="457200" lvl="0" indent="-69850">
              <a:lnSpc>
                <a:spcPct val="115000"/>
              </a:lnSpc>
              <a:spcBef>
                <a:spcPts val="1500"/>
              </a:spcBef>
              <a:spcAft>
                <a:spcPts val="0"/>
              </a:spcAft>
              <a:buClr>
                <a:schemeClr val="dk1"/>
              </a:buClr>
              <a:buSzPct val="68750"/>
              <a:buFont typeface="Arial"/>
              <a:buNone/>
            </a:pPr>
            <a:r>
              <a:rPr lang="fr-FR" dirty="0">
                <a:solidFill>
                  <a:srgbClr val="5A5A5A"/>
                </a:solidFill>
              </a:rPr>
              <a:t>Dans le cadre professionnel le CIFFOP m’a permis de mieux connaître et comprendre la fonction RH en France. Le CIFFOP m’a apporté également la confiance nécessaire pour me confronter aux thématiques RH dans un contexte français où la connaissance du droit du travail est vitale pour la bonne performance de cette fonction.</a:t>
            </a:r>
          </a:p>
          <a:p>
            <a:pPr marL="723900" lvl="0" indent="-336550">
              <a:lnSpc>
                <a:spcPct val="115000"/>
              </a:lnSpc>
              <a:spcBef>
                <a:spcPts val="1500"/>
              </a:spcBef>
              <a:spcAft>
                <a:spcPts val="0"/>
              </a:spcAft>
              <a:buClr>
                <a:schemeClr val="dk1"/>
              </a:buClr>
              <a:buSzPct val="68750"/>
              <a:buFont typeface="Arial"/>
              <a:buNone/>
            </a:pPr>
            <a:r>
              <a:rPr lang="fr-FR" dirty="0">
                <a:solidFill>
                  <a:srgbClr val="5A5A5A"/>
                </a:solidFill>
              </a:rPr>
              <a:t> </a:t>
            </a:r>
          </a:p>
          <a:p>
            <a:pPr marL="152400" lvl="0" indent="0">
              <a:spcBef>
                <a:spcPts val="0"/>
              </a:spcBef>
              <a:buNone/>
            </a:pPr>
            <a:endParaRPr lang="fr-FR" dirty="0"/>
          </a:p>
        </p:txBody>
      </p:sp>
    </p:spTree>
    <p:extLst>
      <p:ext uri="{BB962C8B-B14F-4D97-AF65-F5344CB8AC3E}">
        <p14:creationId xmlns:p14="http://schemas.microsoft.com/office/powerpoint/2010/main" val="2766433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914400" y="88900"/>
            <a:ext cx="7978800" cy="736500"/>
          </a:xfrm>
          <a:prstGeom prst="rect">
            <a:avLst/>
          </a:prstGeom>
          <a:noFill/>
          <a:ln>
            <a:noFill/>
          </a:ln>
        </p:spPr>
        <p:txBody>
          <a:bodyPr lIns="92075" tIns="46025" rIns="92075" bIns="46025" anchor="ctr" anchorCtr="0">
            <a:noAutofit/>
          </a:bodyPr>
          <a:lstStyle/>
          <a:p>
            <a:pPr marL="0" marR="0" lvl="0" indent="0" algn="l" rtl="0">
              <a:lnSpc>
                <a:spcPct val="80000"/>
              </a:lnSpc>
              <a:spcBef>
                <a:spcPts val="0"/>
              </a:spcBef>
              <a:spcAft>
                <a:spcPts val="0"/>
              </a:spcAft>
              <a:buClr>
                <a:srgbClr val="E51519"/>
              </a:buClr>
              <a:buSzPct val="25000"/>
              <a:buFont typeface="Questrial"/>
              <a:buNone/>
            </a:pPr>
            <a:r>
              <a:rPr lang="en-US" sz="2600">
                <a:solidFill>
                  <a:srgbClr val="E51519"/>
                </a:solidFill>
                <a:latin typeface="Questrial"/>
                <a:ea typeface="Questrial"/>
                <a:cs typeface="Questrial"/>
                <a:sym typeface="Questrial"/>
              </a:rPr>
              <a:t>Thierry LACH</a:t>
            </a:r>
            <a:br>
              <a:rPr lang="en-US" sz="2600" b="0" i="0" u="none" strike="noStrike" cap="none">
                <a:solidFill>
                  <a:srgbClr val="E51519"/>
                </a:solidFill>
                <a:latin typeface="Questrial"/>
                <a:ea typeface="Questrial"/>
                <a:cs typeface="Questrial"/>
                <a:sym typeface="Questrial"/>
              </a:rPr>
            </a:br>
            <a:endParaRPr lang="en-US" sz="2600" b="0" i="0" u="none" strike="noStrike" cap="none">
              <a:solidFill>
                <a:srgbClr val="E51519"/>
              </a:solidFill>
              <a:latin typeface="Questrial"/>
              <a:ea typeface="Questrial"/>
              <a:cs typeface="Questrial"/>
              <a:sym typeface="Questrial"/>
            </a:endParaRPr>
          </a:p>
        </p:txBody>
      </p:sp>
      <p:sp>
        <p:nvSpPr>
          <p:cNvPr id="132" name="Shape 132"/>
          <p:cNvSpPr txBox="1">
            <a:spLocks noGrp="1"/>
          </p:cNvSpPr>
          <p:nvPr>
            <p:ph type="body" idx="1"/>
          </p:nvPr>
        </p:nvSpPr>
        <p:spPr>
          <a:xfrm>
            <a:off x="656352" y="1790929"/>
            <a:ext cx="7967700" cy="3948000"/>
          </a:xfrm>
          <a:prstGeom prst="rect">
            <a:avLst/>
          </a:prstGeom>
          <a:noFill/>
          <a:ln>
            <a:noFill/>
          </a:ln>
        </p:spPr>
        <p:txBody>
          <a:bodyPr lIns="92075" tIns="46025" rIns="92075" bIns="46025" anchor="t" anchorCtr="0">
            <a:noAutofit/>
          </a:bodyPr>
          <a:lstStyle/>
          <a:p>
            <a:pPr marL="266700" marR="0" lvl="0" indent="-266700" algn="l" rtl="0">
              <a:lnSpc>
                <a:spcPct val="100000"/>
              </a:lnSpc>
              <a:spcBef>
                <a:spcPts val="0"/>
              </a:spcBef>
              <a:spcAft>
                <a:spcPts val="0"/>
              </a:spcAft>
              <a:buClr>
                <a:srgbClr val="DA162E"/>
              </a:buClr>
              <a:buSzPct val="75000"/>
              <a:buFont typeface="Noto Symbol"/>
              <a:buChar char="■"/>
            </a:pPr>
            <a:r>
              <a:rPr lang="fr-FR" sz="1600" b="0" i="0" u="none" strike="noStrike" cap="none" dirty="0">
                <a:solidFill>
                  <a:srgbClr val="5A5A5A"/>
                </a:solidFill>
                <a:sym typeface="Arial"/>
              </a:rPr>
              <a:t>Qu’est-ce que le CIFFOP a changé pour moi ?</a:t>
            </a:r>
          </a:p>
          <a:p>
            <a:pPr marL="723900" marR="0" lvl="0" indent="-266700" algn="l" rtl="0">
              <a:lnSpc>
                <a:spcPct val="100000"/>
              </a:lnSpc>
              <a:spcBef>
                <a:spcPts val="1520"/>
              </a:spcBef>
              <a:spcAft>
                <a:spcPts val="0"/>
              </a:spcAft>
              <a:buClr>
                <a:schemeClr val="dk1"/>
              </a:buClr>
              <a:buSzPct val="25000"/>
              <a:buFont typeface="Arial"/>
              <a:buNone/>
            </a:pPr>
            <a:r>
              <a:rPr lang="fr-FR" sz="1600" dirty="0">
                <a:solidFill>
                  <a:srgbClr val="5A5A5A"/>
                </a:solidFill>
              </a:rPr>
              <a:t>Le CIFFOP m’a permis d’échanger avec d’autres professionnels RH dans un environnement académique, mélangeant différentes réalités économiques et industrielles, de mettre mon expérience en perspective et d’y rajouter de la théorie.</a:t>
            </a:r>
          </a:p>
          <a:p>
            <a:pPr marL="266700" marR="0" lvl="0" indent="-266700" algn="l" rtl="0">
              <a:lnSpc>
                <a:spcPct val="100000"/>
              </a:lnSpc>
              <a:spcBef>
                <a:spcPts val="1520"/>
              </a:spcBef>
              <a:spcAft>
                <a:spcPts val="0"/>
              </a:spcAft>
              <a:buClr>
                <a:srgbClr val="DA162E"/>
              </a:buClr>
              <a:buSzPct val="75000"/>
              <a:buFont typeface="Noto Symbol"/>
              <a:buChar char="■"/>
            </a:pPr>
            <a:r>
              <a:rPr lang="fr-FR" sz="1600" b="0" i="0" u="none" strike="noStrike" cap="none" dirty="0">
                <a:solidFill>
                  <a:srgbClr val="5A5A5A"/>
                </a:solidFill>
                <a:sym typeface="Arial"/>
              </a:rPr>
              <a:t>Que représente le CIFFOP pour moi ?</a:t>
            </a:r>
          </a:p>
          <a:p>
            <a:pPr marL="723900" marR="0" lvl="0" indent="-266700" algn="l" rtl="0">
              <a:lnSpc>
                <a:spcPct val="100000"/>
              </a:lnSpc>
              <a:spcBef>
                <a:spcPts val="1520"/>
              </a:spcBef>
              <a:spcAft>
                <a:spcPts val="0"/>
              </a:spcAft>
              <a:buClr>
                <a:schemeClr val="dk1"/>
              </a:buClr>
              <a:buSzPct val="25000"/>
              <a:buFont typeface="Arial"/>
              <a:buNone/>
            </a:pPr>
            <a:r>
              <a:rPr lang="fr-FR" sz="1600" dirty="0">
                <a:solidFill>
                  <a:srgbClr val="5A5A5A"/>
                </a:solidFill>
              </a:rPr>
              <a:t>une profonde remise en cause, une étape de changement dans ma vie, un groupe de travail avec des gens intéressants, un vrai challenge intellectuel, il faut réapprendre à écrire et théoriser</a:t>
            </a:r>
          </a:p>
          <a:p>
            <a:pPr marL="266700" marR="0" lvl="0" indent="-266700" algn="l" rtl="0">
              <a:lnSpc>
                <a:spcPct val="100000"/>
              </a:lnSpc>
              <a:spcBef>
                <a:spcPts val="1520"/>
              </a:spcBef>
              <a:spcAft>
                <a:spcPts val="0"/>
              </a:spcAft>
              <a:buClr>
                <a:srgbClr val="DA162E"/>
              </a:buClr>
              <a:buSzPct val="75000"/>
              <a:buFont typeface="Noto Symbol"/>
              <a:buChar char="■"/>
            </a:pPr>
            <a:r>
              <a:rPr lang="fr-FR" sz="1600" b="0" i="0" u="none" strike="noStrike" cap="none" dirty="0">
                <a:solidFill>
                  <a:srgbClr val="5A5A5A"/>
                </a:solidFill>
                <a:sym typeface="Arial"/>
              </a:rPr>
              <a:t>Si je devais donner un conseil à mon meilleur ami qui envisage de faire le CIFFOP, je lui dirais : </a:t>
            </a:r>
          </a:p>
          <a:p>
            <a:pPr marL="457200" marR="0" lvl="0" indent="0" algn="l" rtl="0">
              <a:lnSpc>
                <a:spcPct val="100000"/>
              </a:lnSpc>
              <a:spcBef>
                <a:spcPts val="1520"/>
              </a:spcBef>
              <a:spcAft>
                <a:spcPts val="0"/>
              </a:spcAft>
              <a:buNone/>
            </a:pPr>
            <a:r>
              <a:rPr lang="fr-FR" sz="1600" dirty="0">
                <a:solidFill>
                  <a:srgbClr val="5A5A5A"/>
                </a:solidFill>
              </a:rPr>
              <a:t>Flexibilité, souplesse et travail de fond permanent ! Sois ouvert, tu rencontreras des gens exceptionnels !</a:t>
            </a:r>
          </a:p>
          <a:p>
            <a:pPr marL="266700" marR="0" lvl="0" indent="-266700" algn="l" rtl="0">
              <a:lnSpc>
                <a:spcPct val="100000"/>
              </a:lnSpc>
              <a:spcBef>
                <a:spcPts val="2420"/>
              </a:spcBef>
              <a:spcAft>
                <a:spcPts val="560"/>
              </a:spcAft>
              <a:buClr>
                <a:srgbClr val="DA162E"/>
              </a:buClr>
              <a:buSzPct val="75000"/>
              <a:buFont typeface="Noto Symbol"/>
              <a:buNone/>
            </a:pPr>
            <a:endParaRPr lang="fr-FR" sz="2800" b="1" i="0" u="none" strike="noStrike" cap="none" dirty="0">
              <a:solidFill>
                <a:srgbClr val="5A5A5A"/>
              </a:solidFill>
              <a:sym typeface="Arial"/>
            </a:endParaRPr>
          </a:p>
          <a:p>
            <a:pPr marL="0" marR="0" lvl="0" indent="0" algn="l" rtl="0">
              <a:spcBef>
                <a:spcPts val="0"/>
              </a:spcBef>
              <a:buSzPct val="25000"/>
              <a:buNone/>
            </a:pPr>
            <a:endParaRPr lang="fr-FR" sz="2800" b="1" i="0" u="none" strike="noStrike" cap="none" dirty="0">
              <a:solidFill>
                <a:srgbClr val="5A5A5A"/>
              </a:solidFill>
              <a:sym typeface="Arial"/>
            </a:endParaRPr>
          </a:p>
        </p:txBody>
      </p:sp>
      <p:sp>
        <p:nvSpPr>
          <p:cNvPr id="133" name="Shape 133"/>
          <p:cNvSpPr txBox="1">
            <a:spLocks noGrp="1"/>
          </p:cNvSpPr>
          <p:nvPr>
            <p:ph type="body" idx="2"/>
          </p:nvPr>
        </p:nvSpPr>
        <p:spPr>
          <a:xfrm>
            <a:off x="900112" y="476250"/>
            <a:ext cx="6119699" cy="1224000"/>
          </a:xfrm>
          <a:prstGeom prst="rect">
            <a:avLst/>
          </a:prstGeom>
          <a:noFill/>
          <a:ln>
            <a:noFill/>
          </a:ln>
        </p:spPr>
        <p:txBody>
          <a:bodyPr lIns="92075" tIns="46025" rIns="92075" bIns="46025" anchor="t" anchorCtr="0">
            <a:noAutofit/>
          </a:bodyPr>
          <a:lstStyle/>
          <a:p>
            <a:pPr marL="266700" marR="0" lvl="0" indent="-266700" algn="l" rtl="0">
              <a:lnSpc>
                <a:spcPct val="100000"/>
              </a:lnSpc>
              <a:spcBef>
                <a:spcPts val="0"/>
              </a:spcBef>
              <a:spcAft>
                <a:spcPts val="0"/>
              </a:spcAft>
              <a:buClr>
                <a:srgbClr val="DA162E"/>
              </a:buClr>
              <a:buSzPct val="75000"/>
              <a:buFont typeface="Noto Symbol"/>
              <a:buChar char="■"/>
            </a:pPr>
            <a:r>
              <a:rPr lang="en-US" sz="1600" dirty="0">
                <a:solidFill>
                  <a:srgbClr val="5A5A5A"/>
                </a:solidFill>
              </a:rPr>
              <a:t>International HR Manager - AYMING</a:t>
            </a:r>
          </a:p>
          <a:p>
            <a:pPr marL="266700" marR="0" lvl="0" indent="-266700" algn="l" rtl="0">
              <a:lnSpc>
                <a:spcPct val="100000"/>
              </a:lnSpc>
              <a:spcBef>
                <a:spcPts val="1220"/>
              </a:spcBef>
              <a:spcAft>
                <a:spcPts val="0"/>
              </a:spcAft>
              <a:buClr>
                <a:schemeClr val="dk1"/>
              </a:buClr>
              <a:buSzPct val="25000"/>
              <a:buFont typeface="Arial"/>
              <a:buNone/>
            </a:pPr>
            <a:endParaRPr sz="1200" b="0" i="0" u="none" strike="noStrike" cap="none" dirty="0">
              <a:solidFill>
                <a:srgbClr val="5A5A5A"/>
              </a:solidFill>
              <a:latin typeface="Arial"/>
              <a:ea typeface="Arial"/>
              <a:cs typeface="Arial"/>
              <a:sym typeface="Arial"/>
            </a:endParaRPr>
          </a:p>
          <a:p>
            <a:pPr marL="266700" marR="0" lvl="0" indent="-266700" algn="l" rtl="0">
              <a:lnSpc>
                <a:spcPct val="100000"/>
              </a:lnSpc>
              <a:spcBef>
                <a:spcPts val="1140"/>
              </a:spcBef>
              <a:spcAft>
                <a:spcPts val="0"/>
              </a:spcAft>
              <a:buClr>
                <a:srgbClr val="5A5A5A"/>
              </a:buClr>
              <a:buSzPct val="25000"/>
              <a:buFont typeface="Arial"/>
              <a:buNone/>
            </a:pPr>
            <a:r>
              <a:rPr lang="en-US" sz="1200" b="0" i="0" u="none" strike="noStrike" cap="none" dirty="0">
                <a:solidFill>
                  <a:srgbClr val="5A5A5A"/>
                </a:solidFill>
                <a:latin typeface="Arial"/>
                <a:ea typeface="Arial"/>
                <a:cs typeface="Arial"/>
                <a:sym typeface="Arial"/>
              </a:rPr>
              <a:t>	</a:t>
            </a:r>
          </a:p>
          <a:p>
            <a:pPr marL="266700" marR="0" lvl="0" indent="-266700" algn="l" rtl="0">
              <a:lnSpc>
                <a:spcPct val="100000"/>
              </a:lnSpc>
              <a:spcBef>
                <a:spcPts val="1140"/>
              </a:spcBef>
              <a:spcAft>
                <a:spcPts val="0"/>
              </a:spcAft>
              <a:buClr>
                <a:srgbClr val="5A5A5A"/>
              </a:buClr>
              <a:buSzPct val="25000"/>
              <a:buFont typeface="Arial"/>
              <a:buNone/>
            </a:pPr>
            <a:r>
              <a:rPr lang="en-US" sz="1200" b="0" i="0" u="none" strike="noStrike" cap="none" dirty="0">
                <a:solidFill>
                  <a:srgbClr val="5A5A5A"/>
                </a:solidFill>
                <a:latin typeface="Arial"/>
                <a:ea typeface="Arial"/>
                <a:cs typeface="Arial"/>
                <a:sym typeface="Arial"/>
              </a:rPr>
              <a:t>	 	</a:t>
            </a:r>
          </a:p>
          <a:p>
            <a:pPr marL="266700" marR="0" lvl="0" indent="-266700" algn="l" rtl="0">
              <a:lnSpc>
                <a:spcPct val="100000"/>
              </a:lnSpc>
              <a:spcBef>
                <a:spcPts val="1140"/>
              </a:spcBef>
              <a:spcAft>
                <a:spcPts val="240"/>
              </a:spcAft>
              <a:buClr>
                <a:srgbClr val="5A5A5A"/>
              </a:buClr>
              <a:buSzPct val="25000"/>
              <a:buFont typeface="Arial"/>
              <a:buNone/>
            </a:pPr>
            <a:r>
              <a:rPr lang="en-US" sz="1200" b="0" i="0" u="none" strike="noStrike" cap="none" dirty="0">
                <a:solidFill>
                  <a:srgbClr val="5A5A5A"/>
                </a:solidFill>
                <a:latin typeface="Arial"/>
                <a:ea typeface="Arial"/>
                <a:cs typeface="Arial"/>
                <a:sym typeface="Arial"/>
              </a:rPr>
              <a:t>	</a:t>
            </a:r>
          </a:p>
        </p:txBody>
      </p:sp>
      <p:sp>
        <p:nvSpPr>
          <p:cNvPr id="134" name="Shape 134"/>
          <p:cNvSpPr txBox="1"/>
          <p:nvPr/>
        </p:nvSpPr>
        <p:spPr>
          <a:xfrm>
            <a:off x="7308850" y="0"/>
            <a:ext cx="1835100" cy="1916100"/>
          </a:xfrm>
          <a:prstGeom prst="rect">
            <a:avLst/>
          </a:prstGeom>
          <a:solidFill>
            <a:schemeClr val="lt1"/>
          </a:solid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defTabSz="914400">
              <a:buClr>
                <a:srgbClr val="5A5A5A"/>
              </a:buClr>
              <a:buFont typeface="Arial"/>
              <a:buNone/>
            </a:pPr>
            <a:endParaRPr kern="0">
              <a:solidFill>
                <a:srgbClr val="5A5A5A"/>
              </a:solidFill>
              <a:ea typeface="Arial"/>
              <a:cs typeface="Arial"/>
              <a:sym typeface="Arial"/>
            </a:endParaRPr>
          </a:p>
          <a:p>
            <a:pPr defTabSz="914400">
              <a:buClr>
                <a:srgbClr val="5A5A5A"/>
              </a:buClr>
              <a:buFont typeface="Arial"/>
              <a:buNone/>
            </a:pPr>
            <a:endParaRPr kern="0">
              <a:solidFill>
                <a:srgbClr val="5A5A5A"/>
              </a:solidFill>
              <a:ea typeface="Arial"/>
              <a:cs typeface="Arial"/>
              <a:sym typeface="Arial"/>
            </a:endParaRPr>
          </a:p>
          <a:p>
            <a:pPr defTabSz="914400">
              <a:buClr>
                <a:srgbClr val="5A5A5A"/>
              </a:buClr>
              <a:buSzPct val="25000"/>
              <a:buFont typeface="Arial"/>
              <a:buNone/>
            </a:pPr>
            <a:r>
              <a:rPr lang="en-US" kern="0">
                <a:solidFill>
                  <a:srgbClr val="5A5A5A"/>
                </a:solidFill>
                <a:ea typeface="Arial"/>
                <a:cs typeface="Arial"/>
                <a:sym typeface="Arial"/>
              </a:rPr>
              <a:t>       Photo</a:t>
            </a:r>
          </a:p>
        </p:txBody>
      </p:sp>
      <p:pic>
        <p:nvPicPr>
          <p:cNvPr id="135" name="Shape 135"/>
          <p:cNvPicPr preferRelativeResize="0"/>
          <p:nvPr/>
        </p:nvPicPr>
        <p:blipFill rotWithShape="1">
          <a:blip r:embed="rId3">
            <a:alphaModFix/>
          </a:blip>
          <a:srcRect l="19562"/>
          <a:stretch/>
        </p:blipFill>
        <p:spPr>
          <a:xfrm>
            <a:off x="7096000" y="0"/>
            <a:ext cx="2055750" cy="1916100"/>
          </a:xfrm>
          <a:prstGeom prst="rect">
            <a:avLst/>
          </a:prstGeom>
          <a:noFill/>
          <a:ln>
            <a:noFill/>
          </a:ln>
        </p:spPr>
      </p:pic>
    </p:spTree>
    <p:extLst>
      <p:ext uri="{BB962C8B-B14F-4D97-AF65-F5344CB8AC3E}">
        <p14:creationId xmlns:p14="http://schemas.microsoft.com/office/powerpoint/2010/main" val="417934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914400" y="88900"/>
            <a:ext cx="7978800" cy="736500"/>
          </a:xfrm>
          <a:prstGeom prst="rect">
            <a:avLst/>
          </a:prstGeom>
          <a:noFill/>
          <a:ln>
            <a:noFill/>
          </a:ln>
        </p:spPr>
        <p:txBody>
          <a:bodyPr lIns="92075" tIns="46025" rIns="92075" bIns="46025" anchor="ctr" anchorCtr="0">
            <a:noAutofit/>
          </a:bodyPr>
          <a:lstStyle/>
          <a:p>
            <a:pPr marL="0" marR="0" lvl="0" indent="0" rtl="0">
              <a:lnSpc>
                <a:spcPct val="80000"/>
              </a:lnSpc>
              <a:spcBef>
                <a:spcPts val="0"/>
              </a:spcBef>
              <a:spcAft>
                <a:spcPts val="0"/>
              </a:spcAft>
              <a:buClr>
                <a:srgbClr val="E51519"/>
              </a:buClr>
              <a:buSzPct val="25000"/>
              <a:buFont typeface="Questrial"/>
              <a:buNone/>
            </a:pPr>
            <a:r>
              <a:rPr lang="en-US" sz="2600">
                <a:solidFill>
                  <a:srgbClr val="E51519"/>
                </a:solidFill>
                <a:latin typeface="Questrial"/>
                <a:ea typeface="Questrial"/>
                <a:cs typeface="Questrial"/>
                <a:sym typeface="Questrial"/>
              </a:rPr>
              <a:t>Clémentine Lacroix</a:t>
            </a:r>
          </a:p>
        </p:txBody>
      </p:sp>
      <p:sp>
        <p:nvSpPr>
          <p:cNvPr id="141" name="Shape 141"/>
          <p:cNvSpPr txBox="1">
            <a:spLocks noGrp="1"/>
          </p:cNvSpPr>
          <p:nvPr>
            <p:ph type="body" idx="2"/>
          </p:nvPr>
        </p:nvSpPr>
        <p:spPr>
          <a:xfrm>
            <a:off x="900100" y="628650"/>
            <a:ext cx="6119700" cy="867900"/>
          </a:xfrm>
          <a:prstGeom prst="rect">
            <a:avLst/>
          </a:prstGeom>
          <a:noFill/>
          <a:ln>
            <a:noFill/>
          </a:ln>
        </p:spPr>
        <p:txBody>
          <a:bodyPr lIns="92075" tIns="46025" rIns="92075" bIns="46025" anchor="t" anchorCtr="0">
            <a:noAutofit/>
          </a:bodyPr>
          <a:lstStyle/>
          <a:p>
            <a:pPr marL="266700" marR="0" lvl="0" indent="-266700" algn="l" rtl="0">
              <a:lnSpc>
                <a:spcPct val="100000"/>
              </a:lnSpc>
              <a:spcBef>
                <a:spcPts val="0"/>
              </a:spcBef>
              <a:spcAft>
                <a:spcPts val="0"/>
              </a:spcAft>
              <a:buClr>
                <a:srgbClr val="DA162E"/>
              </a:buClr>
              <a:buSzPct val="75000"/>
              <a:buFont typeface="Noto Symbol"/>
              <a:buChar char="■"/>
            </a:pPr>
            <a:r>
              <a:rPr lang="en-US" sz="1600">
                <a:solidFill>
                  <a:srgbClr val="5A5A5A"/>
                </a:solidFill>
              </a:rPr>
              <a:t>Responsable Programmes “Développement RH et transformations” </a:t>
            </a:r>
          </a:p>
          <a:p>
            <a:pPr marL="266700" marR="0" lvl="0" indent="-266700" algn="l" rtl="0">
              <a:lnSpc>
                <a:spcPct val="100000"/>
              </a:lnSpc>
              <a:spcBef>
                <a:spcPts val="1220"/>
              </a:spcBef>
              <a:spcAft>
                <a:spcPts val="0"/>
              </a:spcAft>
              <a:buClr>
                <a:schemeClr val="dk1"/>
              </a:buClr>
              <a:buSzPct val="25000"/>
              <a:buFont typeface="Arial"/>
              <a:buNone/>
            </a:pPr>
            <a:endParaRPr sz="1200" b="0" i="0" u="none" strike="noStrike" cap="none">
              <a:solidFill>
                <a:srgbClr val="5A5A5A"/>
              </a:solidFill>
              <a:latin typeface="Arial"/>
              <a:ea typeface="Arial"/>
              <a:cs typeface="Arial"/>
              <a:sym typeface="Arial"/>
            </a:endParaRPr>
          </a:p>
          <a:p>
            <a:pPr marL="266700" marR="0" lvl="0" indent="-266700" algn="l" rtl="0">
              <a:lnSpc>
                <a:spcPct val="100000"/>
              </a:lnSpc>
              <a:spcBef>
                <a:spcPts val="1140"/>
              </a:spcBef>
              <a:spcAft>
                <a:spcPts val="0"/>
              </a:spcAft>
              <a:buClr>
                <a:srgbClr val="5A5A5A"/>
              </a:buClr>
              <a:buSzPct val="25000"/>
              <a:buFont typeface="Arial"/>
              <a:buNone/>
            </a:pPr>
            <a:r>
              <a:rPr lang="en-US" sz="1200" b="0" i="0" u="none" strike="noStrike" cap="none">
                <a:solidFill>
                  <a:srgbClr val="5A5A5A"/>
                </a:solidFill>
                <a:latin typeface="Arial"/>
                <a:ea typeface="Arial"/>
                <a:cs typeface="Arial"/>
                <a:sym typeface="Arial"/>
              </a:rPr>
              <a:t>	</a:t>
            </a:r>
          </a:p>
          <a:p>
            <a:pPr marL="266700" marR="0" lvl="0" indent="-266700" algn="l" rtl="0">
              <a:lnSpc>
                <a:spcPct val="100000"/>
              </a:lnSpc>
              <a:spcBef>
                <a:spcPts val="1140"/>
              </a:spcBef>
              <a:spcAft>
                <a:spcPts val="0"/>
              </a:spcAft>
              <a:buClr>
                <a:srgbClr val="5A5A5A"/>
              </a:buClr>
              <a:buSzPct val="25000"/>
              <a:buFont typeface="Arial"/>
              <a:buNone/>
            </a:pPr>
            <a:r>
              <a:rPr lang="en-US" sz="1200" b="0" i="0" u="none" strike="noStrike" cap="none">
                <a:solidFill>
                  <a:srgbClr val="5A5A5A"/>
                </a:solidFill>
                <a:latin typeface="Arial"/>
                <a:ea typeface="Arial"/>
                <a:cs typeface="Arial"/>
                <a:sym typeface="Arial"/>
              </a:rPr>
              <a:t>	 	</a:t>
            </a:r>
          </a:p>
          <a:p>
            <a:pPr marL="266700" marR="0" lvl="0" indent="-266700" algn="l" rtl="0">
              <a:lnSpc>
                <a:spcPct val="100000"/>
              </a:lnSpc>
              <a:spcBef>
                <a:spcPts val="1140"/>
              </a:spcBef>
              <a:spcAft>
                <a:spcPts val="240"/>
              </a:spcAft>
              <a:buClr>
                <a:srgbClr val="5A5A5A"/>
              </a:buClr>
              <a:buSzPct val="25000"/>
              <a:buFont typeface="Arial"/>
              <a:buNone/>
            </a:pPr>
            <a:r>
              <a:rPr lang="en-US" sz="1200" b="0" i="0" u="none" strike="noStrike" cap="none">
                <a:solidFill>
                  <a:srgbClr val="5A5A5A"/>
                </a:solidFill>
                <a:latin typeface="Arial"/>
                <a:ea typeface="Arial"/>
                <a:cs typeface="Arial"/>
                <a:sym typeface="Arial"/>
              </a:rPr>
              <a:t>	</a:t>
            </a:r>
          </a:p>
        </p:txBody>
      </p:sp>
      <p:sp>
        <p:nvSpPr>
          <p:cNvPr id="142" name="Shape 142"/>
          <p:cNvSpPr txBox="1"/>
          <p:nvPr/>
        </p:nvSpPr>
        <p:spPr>
          <a:xfrm>
            <a:off x="7308850" y="0"/>
            <a:ext cx="1835100" cy="1916100"/>
          </a:xfrm>
          <a:prstGeom prst="rect">
            <a:avLst/>
          </a:prstGeom>
          <a:solidFill>
            <a:schemeClr val="lt1"/>
          </a:solid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defTabSz="914400">
              <a:buClr>
                <a:srgbClr val="5A5A5A"/>
              </a:buClr>
              <a:buFont typeface="Arial"/>
              <a:buNone/>
            </a:pPr>
            <a:endParaRPr kern="0">
              <a:solidFill>
                <a:srgbClr val="5A5A5A"/>
              </a:solidFill>
              <a:ea typeface="Arial"/>
              <a:cs typeface="Arial"/>
              <a:sym typeface="Arial"/>
            </a:endParaRPr>
          </a:p>
          <a:p>
            <a:pPr defTabSz="914400">
              <a:buClr>
                <a:srgbClr val="5A5A5A"/>
              </a:buClr>
              <a:buFont typeface="Arial"/>
              <a:buNone/>
            </a:pPr>
            <a:endParaRPr kern="0">
              <a:solidFill>
                <a:srgbClr val="5A5A5A"/>
              </a:solidFill>
              <a:ea typeface="Arial"/>
              <a:cs typeface="Arial"/>
              <a:sym typeface="Arial"/>
            </a:endParaRPr>
          </a:p>
          <a:p>
            <a:pPr defTabSz="914400">
              <a:buClr>
                <a:srgbClr val="5A5A5A"/>
              </a:buClr>
              <a:buSzPct val="25000"/>
              <a:buFont typeface="Arial"/>
              <a:buNone/>
            </a:pPr>
            <a:r>
              <a:rPr lang="en-US" kern="0">
                <a:solidFill>
                  <a:srgbClr val="5A5A5A"/>
                </a:solidFill>
                <a:ea typeface="Arial"/>
                <a:cs typeface="Arial"/>
                <a:sym typeface="Arial"/>
              </a:rPr>
              <a:t>       Photo</a:t>
            </a:r>
          </a:p>
        </p:txBody>
      </p:sp>
      <p:sp>
        <p:nvSpPr>
          <p:cNvPr id="143" name="Shape 143"/>
          <p:cNvSpPr txBox="1">
            <a:spLocks noGrp="1"/>
          </p:cNvSpPr>
          <p:nvPr>
            <p:ph type="body" idx="1"/>
          </p:nvPr>
        </p:nvSpPr>
        <p:spPr>
          <a:xfrm>
            <a:off x="756525" y="1661050"/>
            <a:ext cx="8387400" cy="4563300"/>
          </a:xfrm>
          <a:prstGeom prst="rect">
            <a:avLst/>
          </a:prstGeom>
        </p:spPr>
        <p:txBody>
          <a:bodyPr lIns="92075" tIns="46025" rIns="92075" bIns="46025" anchor="t" anchorCtr="0">
            <a:noAutofit/>
          </a:bodyPr>
          <a:lstStyle/>
          <a:p>
            <a:pPr marL="266700" lvl="0" indent="-266700" rtl="0">
              <a:lnSpc>
                <a:spcPct val="100000"/>
              </a:lnSpc>
              <a:spcBef>
                <a:spcPts val="0"/>
              </a:spcBef>
              <a:spcAft>
                <a:spcPts val="0"/>
              </a:spcAft>
              <a:buClr>
                <a:srgbClr val="DA162E"/>
              </a:buClr>
              <a:buSzPct val="75000"/>
              <a:buFont typeface="Noto Symbol"/>
            </a:pPr>
            <a:r>
              <a:rPr lang="en-US" b="0" i="0" u="none" strike="noStrike" cap="none">
                <a:solidFill>
                  <a:srgbClr val="5A5A5A"/>
                </a:solidFill>
                <a:latin typeface="Arial"/>
                <a:ea typeface="Arial"/>
                <a:cs typeface="Arial"/>
                <a:sym typeface="Arial"/>
              </a:rPr>
              <a:t>Qu’est-ce que le CIFFOP a changé pour moi ?</a:t>
            </a:r>
          </a:p>
          <a:p>
            <a:pPr marL="0" lvl="0" indent="0" rtl="0">
              <a:lnSpc>
                <a:spcPct val="100000"/>
              </a:lnSpc>
              <a:spcBef>
                <a:spcPts val="0"/>
              </a:spcBef>
              <a:spcAft>
                <a:spcPts val="0"/>
              </a:spcAft>
              <a:buNone/>
            </a:pPr>
            <a:endParaRPr>
              <a:solidFill>
                <a:srgbClr val="5A5A5A"/>
              </a:solidFill>
            </a:endParaRPr>
          </a:p>
          <a:p>
            <a:pPr marL="0" lvl="0" indent="0" rtl="0">
              <a:lnSpc>
                <a:spcPct val="100000"/>
              </a:lnSpc>
              <a:spcBef>
                <a:spcPts val="0"/>
              </a:spcBef>
              <a:spcAft>
                <a:spcPts val="0"/>
              </a:spcAft>
              <a:buNone/>
            </a:pPr>
            <a:r>
              <a:rPr lang="en-US">
                <a:solidFill>
                  <a:srgbClr val="5A5A5A"/>
                </a:solidFill>
              </a:rPr>
              <a:t>Le CIFFOP m’a permis d’améliorer mes connaissances et ma réflexion dans le secteur RH   et du management, mais aussi plus largement sur les grands défis de transformations numériques actuels et futur au niveau des organisations. Cela me permet aujourd’hui de donner de grandes orientations stratégiques et d’être plus opérationnelle dans mon travail</a:t>
            </a:r>
          </a:p>
          <a:p>
            <a:pPr marL="0" lvl="0" indent="0" rtl="0">
              <a:lnSpc>
                <a:spcPct val="100000"/>
              </a:lnSpc>
              <a:spcBef>
                <a:spcPts val="0"/>
              </a:spcBef>
              <a:spcAft>
                <a:spcPts val="0"/>
              </a:spcAft>
              <a:buNone/>
            </a:pPr>
            <a:endParaRPr>
              <a:solidFill>
                <a:srgbClr val="5A5A5A"/>
              </a:solidFill>
            </a:endParaRPr>
          </a:p>
          <a:p>
            <a:pPr marL="266700" lvl="0" indent="-266700" rtl="0">
              <a:lnSpc>
                <a:spcPct val="100000"/>
              </a:lnSpc>
              <a:spcBef>
                <a:spcPts val="0"/>
              </a:spcBef>
              <a:spcAft>
                <a:spcPts val="0"/>
              </a:spcAft>
              <a:buClr>
                <a:srgbClr val="DA162E"/>
              </a:buClr>
              <a:buSzPct val="75000"/>
              <a:buFont typeface="Noto Symbol"/>
            </a:pPr>
            <a:r>
              <a:rPr lang="en-US" b="0" i="0" u="none" strike="noStrike" cap="none">
                <a:solidFill>
                  <a:srgbClr val="5A5A5A"/>
                </a:solidFill>
                <a:latin typeface="Arial"/>
                <a:ea typeface="Arial"/>
                <a:cs typeface="Arial"/>
                <a:sym typeface="Arial"/>
              </a:rPr>
              <a:t>Que représente le CIFFOP pour moi ?</a:t>
            </a:r>
          </a:p>
          <a:p>
            <a:pPr marL="0" lvl="0" indent="0" rtl="0">
              <a:lnSpc>
                <a:spcPct val="100000"/>
              </a:lnSpc>
              <a:spcBef>
                <a:spcPts val="0"/>
              </a:spcBef>
              <a:spcAft>
                <a:spcPts val="0"/>
              </a:spcAft>
              <a:buNone/>
            </a:pPr>
            <a:endParaRPr>
              <a:solidFill>
                <a:srgbClr val="5A5A5A"/>
              </a:solidFill>
            </a:endParaRPr>
          </a:p>
          <a:p>
            <a:pPr marL="0" lvl="0" indent="0" rtl="0">
              <a:lnSpc>
                <a:spcPct val="100000"/>
              </a:lnSpc>
              <a:spcBef>
                <a:spcPts val="0"/>
              </a:spcBef>
              <a:spcAft>
                <a:spcPts val="0"/>
              </a:spcAft>
              <a:buNone/>
            </a:pPr>
            <a:r>
              <a:rPr lang="en-US">
                <a:solidFill>
                  <a:srgbClr val="5A5A5A"/>
                </a:solidFill>
              </a:rPr>
              <a:t>Le CIFFOP est un rassemblement d’hommes et de femmes provenant d’horizons multiples et qui mettent à profit leurs savoirs, leurs expériences et leurs analyses pour améliorer les pratiques globales et donner des orientations de recherches. Le CIFFOP est un enrichissement professionnel et humain ainsi qu’un dépassement de soi.</a:t>
            </a:r>
          </a:p>
          <a:p>
            <a:pPr marL="266700" lvl="0" indent="-266700" rtl="0">
              <a:lnSpc>
                <a:spcPct val="100000"/>
              </a:lnSpc>
              <a:spcBef>
                <a:spcPts val="1520"/>
              </a:spcBef>
              <a:spcAft>
                <a:spcPts val="0"/>
              </a:spcAft>
              <a:buClr>
                <a:srgbClr val="DA162E"/>
              </a:buClr>
              <a:buSzPct val="75000"/>
              <a:buFont typeface="Noto Symbol"/>
            </a:pPr>
            <a:r>
              <a:rPr lang="en-US" b="0" i="0" u="none" strike="noStrike" cap="none">
                <a:solidFill>
                  <a:srgbClr val="5A5A5A"/>
                </a:solidFill>
                <a:latin typeface="Arial"/>
                <a:ea typeface="Arial"/>
                <a:cs typeface="Arial"/>
                <a:sym typeface="Arial"/>
              </a:rPr>
              <a:t>Si je devais donner un conseil à mon meilleur ami qui envisage de faire le CIFFOP, je lui dirais : </a:t>
            </a:r>
          </a:p>
          <a:p>
            <a:pPr marL="0" lvl="0" indent="0" rtl="0">
              <a:lnSpc>
                <a:spcPct val="100000"/>
              </a:lnSpc>
              <a:spcBef>
                <a:spcPts val="1520"/>
              </a:spcBef>
              <a:spcAft>
                <a:spcPts val="0"/>
              </a:spcAft>
              <a:buNone/>
            </a:pPr>
            <a:r>
              <a:rPr lang="en-US" b="0" i="0" u="none" strike="noStrike" cap="none">
                <a:solidFill>
                  <a:srgbClr val="5A5A5A"/>
                </a:solidFill>
                <a:latin typeface="Arial"/>
                <a:ea typeface="Arial"/>
                <a:cs typeface="Arial"/>
                <a:sym typeface="Arial"/>
              </a:rPr>
              <a:t>Ca va être dur, il faut te préparer ainsi que ton entourage en amont. Mais, tu en </a:t>
            </a:r>
            <a:r>
              <a:rPr lang="en-US">
                <a:solidFill>
                  <a:srgbClr val="5A5A5A"/>
                </a:solidFill>
              </a:rPr>
              <a:t>sortiras</a:t>
            </a:r>
            <a:r>
              <a:rPr lang="en-US" b="0" i="0" u="none" strike="noStrike" cap="none">
                <a:solidFill>
                  <a:srgbClr val="5A5A5A"/>
                </a:solidFill>
                <a:latin typeface="Arial"/>
                <a:ea typeface="Arial"/>
                <a:cs typeface="Arial"/>
                <a:sym typeface="Arial"/>
              </a:rPr>
              <a:t> grandi et plus sage.</a:t>
            </a:r>
          </a:p>
          <a:p>
            <a:pPr marL="0" lvl="0" indent="0" rtl="0">
              <a:lnSpc>
                <a:spcPct val="100000"/>
              </a:lnSpc>
              <a:spcBef>
                <a:spcPts val="1520"/>
              </a:spcBef>
              <a:spcAft>
                <a:spcPts val="0"/>
              </a:spcAft>
              <a:buNone/>
            </a:pPr>
            <a:endParaRPr>
              <a:solidFill>
                <a:srgbClr val="5A5A5A"/>
              </a:solidFill>
            </a:endParaRPr>
          </a:p>
          <a:p>
            <a:pPr marL="266700" lvl="0" indent="-266700" rtl="0">
              <a:lnSpc>
                <a:spcPct val="100000"/>
              </a:lnSpc>
              <a:spcBef>
                <a:spcPts val="2420"/>
              </a:spcBef>
              <a:spcAft>
                <a:spcPts val="560"/>
              </a:spcAft>
              <a:buClr>
                <a:srgbClr val="DA162E"/>
              </a:buClr>
              <a:buSzPct val="131250"/>
              <a:buFont typeface="Noto Symbol"/>
              <a:buNone/>
            </a:pPr>
            <a:endParaRPr b="1" i="0" u="none" strike="noStrike" cap="none">
              <a:solidFill>
                <a:srgbClr val="5A5A5A"/>
              </a:solidFill>
              <a:latin typeface="Arial"/>
              <a:ea typeface="Arial"/>
              <a:cs typeface="Arial"/>
              <a:sym typeface="Arial"/>
            </a:endParaRPr>
          </a:p>
          <a:p>
            <a:pPr marL="0" lvl="0" indent="0" rtl="0">
              <a:spcBef>
                <a:spcPts val="0"/>
              </a:spcBef>
              <a:buSzPct val="25000"/>
              <a:buNone/>
            </a:pPr>
            <a:endParaRPr b="1" i="0" u="none" strike="noStrike" cap="none">
              <a:solidFill>
                <a:srgbClr val="5A5A5A"/>
              </a:solidFill>
              <a:latin typeface="Arial"/>
              <a:ea typeface="Arial"/>
              <a:cs typeface="Arial"/>
              <a:sym typeface="Arial"/>
            </a:endParaRPr>
          </a:p>
        </p:txBody>
      </p:sp>
      <p:pic>
        <p:nvPicPr>
          <p:cNvPr id="144" name="Shape 144"/>
          <p:cNvPicPr preferRelativeResize="0"/>
          <p:nvPr/>
        </p:nvPicPr>
        <p:blipFill>
          <a:blip r:embed="rId3">
            <a:alphaModFix/>
          </a:blip>
          <a:stretch>
            <a:fillRect/>
          </a:stretch>
        </p:blipFill>
        <p:spPr>
          <a:xfrm>
            <a:off x="7308825" y="40525"/>
            <a:ext cx="1835099" cy="1835099"/>
          </a:xfrm>
          <a:prstGeom prst="rect">
            <a:avLst/>
          </a:prstGeom>
          <a:noFill/>
          <a:ln>
            <a:noFill/>
          </a:ln>
        </p:spPr>
      </p:pic>
    </p:spTree>
    <p:extLst>
      <p:ext uri="{BB962C8B-B14F-4D97-AF65-F5344CB8AC3E}">
        <p14:creationId xmlns:p14="http://schemas.microsoft.com/office/powerpoint/2010/main" val="368876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914400" y="88900"/>
            <a:ext cx="7978800" cy="736499"/>
          </a:xfrm>
          <a:prstGeom prst="rect">
            <a:avLst/>
          </a:prstGeom>
          <a:noFill/>
          <a:ln>
            <a:noFill/>
          </a:ln>
        </p:spPr>
        <p:txBody>
          <a:bodyPr lIns="92075" tIns="46025" rIns="92075" bIns="46025" anchor="ctr" anchorCtr="0">
            <a:noAutofit/>
          </a:bodyPr>
          <a:lstStyle/>
          <a:p>
            <a:pPr marL="0" marR="0" lvl="0" indent="0" algn="l" rtl="0">
              <a:lnSpc>
                <a:spcPct val="80000"/>
              </a:lnSpc>
              <a:spcBef>
                <a:spcPts val="0"/>
              </a:spcBef>
              <a:spcAft>
                <a:spcPts val="0"/>
              </a:spcAft>
              <a:buClr>
                <a:srgbClr val="E51519"/>
              </a:buClr>
              <a:buSzPct val="25000"/>
              <a:buFont typeface="Questrial"/>
              <a:buNone/>
            </a:pPr>
            <a:r>
              <a:rPr lang="en-US" sz="2600">
                <a:solidFill>
                  <a:srgbClr val="E51519"/>
                </a:solidFill>
                <a:latin typeface="Questrial"/>
                <a:ea typeface="Questrial"/>
                <a:cs typeface="Questrial"/>
                <a:sym typeface="Questrial"/>
              </a:rPr>
              <a:t>Claire LEBRETON</a:t>
            </a:r>
            <a:br>
              <a:rPr lang="en-US" sz="2600" b="0" i="0" u="none" strike="noStrike" cap="none">
                <a:solidFill>
                  <a:srgbClr val="E51519"/>
                </a:solidFill>
                <a:latin typeface="Questrial"/>
                <a:ea typeface="Questrial"/>
                <a:cs typeface="Questrial"/>
                <a:sym typeface="Questrial"/>
              </a:rPr>
            </a:br>
            <a:endParaRPr lang="en-US" sz="2600" b="0" i="0" u="none" strike="noStrike" cap="none">
              <a:solidFill>
                <a:srgbClr val="E51519"/>
              </a:solidFill>
              <a:latin typeface="Questrial"/>
              <a:ea typeface="Questrial"/>
              <a:cs typeface="Questrial"/>
              <a:sym typeface="Questrial"/>
            </a:endParaRPr>
          </a:p>
        </p:txBody>
      </p:sp>
      <p:sp>
        <p:nvSpPr>
          <p:cNvPr id="150" name="Shape 150"/>
          <p:cNvSpPr txBox="1">
            <a:spLocks noGrp="1"/>
          </p:cNvSpPr>
          <p:nvPr>
            <p:ph type="body" idx="1"/>
          </p:nvPr>
        </p:nvSpPr>
        <p:spPr>
          <a:xfrm>
            <a:off x="925512" y="2276475"/>
            <a:ext cx="7967700" cy="3947999"/>
          </a:xfrm>
          <a:prstGeom prst="rect">
            <a:avLst/>
          </a:prstGeom>
          <a:noFill/>
          <a:ln>
            <a:noFill/>
          </a:ln>
        </p:spPr>
        <p:txBody>
          <a:bodyPr lIns="92075" tIns="46025" rIns="92075" bIns="46025" anchor="t" anchorCtr="0">
            <a:noAutofit/>
          </a:bodyPr>
          <a:lstStyle/>
          <a:p>
            <a:pPr marL="266700" marR="0" lvl="0" indent="-266700" algn="l" rtl="0">
              <a:lnSpc>
                <a:spcPct val="100000"/>
              </a:lnSpc>
              <a:spcBef>
                <a:spcPts val="0"/>
              </a:spcBef>
              <a:spcAft>
                <a:spcPts val="0"/>
              </a:spcAft>
              <a:buClr>
                <a:srgbClr val="DA162E"/>
              </a:buClr>
              <a:buSzPct val="75000"/>
              <a:buFont typeface="Noto Symbol"/>
              <a:buChar char="■"/>
            </a:pPr>
            <a:r>
              <a:rPr lang="en-US" sz="1600" b="0" i="0" u="none" strike="noStrike" cap="none" dirty="0" err="1">
                <a:solidFill>
                  <a:srgbClr val="5A5A5A"/>
                </a:solidFill>
                <a:latin typeface="Arial"/>
                <a:ea typeface="Arial"/>
                <a:cs typeface="Arial"/>
                <a:sym typeface="Arial"/>
              </a:rPr>
              <a:t>Qu’est-ce</a:t>
            </a:r>
            <a:r>
              <a:rPr lang="en-US" sz="1600" b="0" i="0" u="none" strike="noStrike" cap="none" dirty="0">
                <a:solidFill>
                  <a:srgbClr val="5A5A5A"/>
                </a:solidFill>
                <a:latin typeface="Arial"/>
                <a:ea typeface="Arial"/>
                <a:cs typeface="Arial"/>
                <a:sym typeface="Arial"/>
              </a:rPr>
              <a:t> que le CIFFOP a </a:t>
            </a:r>
            <a:r>
              <a:rPr lang="en-US" sz="1600" b="0" i="0" u="none" strike="noStrike" cap="none" dirty="0" err="1">
                <a:solidFill>
                  <a:srgbClr val="5A5A5A"/>
                </a:solidFill>
                <a:latin typeface="Arial"/>
                <a:ea typeface="Arial"/>
                <a:cs typeface="Arial"/>
                <a:sym typeface="Arial"/>
              </a:rPr>
              <a:t>changé</a:t>
            </a:r>
            <a:r>
              <a:rPr lang="en-US" sz="1600" b="0" i="0" u="none" strike="noStrike" cap="none" dirty="0">
                <a:solidFill>
                  <a:srgbClr val="5A5A5A"/>
                </a:solidFill>
                <a:latin typeface="Arial"/>
                <a:ea typeface="Arial"/>
                <a:cs typeface="Arial"/>
                <a:sym typeface="Arial"/>
              </a:rPr>
              <a:t> pour </a:t>
            </a:r>
            <a:r>
              <a:rPr lang="en-US" sz="1600" b="0" i="0" u="none" strike="noStrike" cap="none" dirty="0" err="1">
                <a:solidFill>
                  <a:srgbClr val="5A5A5A"/>
                </a:solidFill>
                <a:latin typeface="Arial"/>
                <a:ea typeface="Arial"/>
                <a:cs typeface="Arial"/>
                <a:sym typeface="Arial"/>
              </a:rPr>
              <a:t>moi</a:t>
            </a:r>
            <a:r>
              <a:rPr lang="en-US" sz="1600" b="0" i="0" u="none" strike="noStrike" cap="none" dirty="0">
                <a:solidFill>
                  <a:srgbClr val="5A5A5A"/>
                </a:solidFill>
                <a:latin typeface="Arial"/>
                <a:ea typeface="Arial"/>
                <a:cs typeface="Arial"/>
                <a:sym typeface="Arial"/>
              </a:rPr>
              <a:t> ?</a:t>
            </a:r>
          </a:p>
          <a:p>
            <a:pPr marL="0" marR="0" lvl="0" indent="0" algn="l" rtl="0">
              <a:lnSpc>
                <a:spcPct val="100000"/>
              </a:lnSpc>
              <a:spcBef>
                <a:spcPts val="0"/>
              </a:spcBef>
              <a:spcAft>
                <a:spcPts val="0"/>
              </a:spcAft>
              <a:buNone/>
            </a:pPr>
            <a:endParaRPr sz="1200" dirty="0">
              <a:solidFill>
                <a:srgbClr val="5A5A5A"/>
              </a:solidFill>
            </a:endParaRPr>
          </a:p>
          <a:p>
            <a:pPr marL="266700" marR="0" lvl="0" indent="-292100" algn="l" rtl="0">
              <a:lnSpc>
                <a:spcPct val="100000"/>
              </a:lnSpc>
              <a:spcBef>
                <a:spcPts val="0"/>
              </a:spcBef>
              <a:spcAft>
                <a:spcPts val="0"/>
              </a:spcAft>
              <a:buClr>
                <a:srgbClr val="5A5A5A"/>
              </a:buClr>
              <a:buSzPct val="100000"/>
              <a:buFont typeface="Noto Symbol"/>
              <a:buChar char="■"/>
            </a:pPr>
            <a:r>
              <a:rPr lang="en-US" sz="1600" dirty="0">
                <a:solidFill>
                  <a:srgbClr val="5A5A5A"/>
                </a:solidFill>
              </a:rPr>
              <a:t>Cadre </a:t>
            </a:r>
            <a:r>
              <a:rPr lang="en-US" sz="1600" dirty="0" err="1">
                <a:solidFill>
                  <a:srgbClr val="5A5A5A"/>
                </a:solidFill>
              </a:rPr>
              <a:t>dans</a:t>
            </a:r>
            <a:r>
              <a:rPr lang="en-US" sz="1600" dirty="0">
                <a:solidFill>
                  <a:srgbClr val="5A5A5A"/>
                </a:solidFill>
              </a:rPr>
              <a:t> la </a:t>
            </a:r>
            <a:r>
              <a:rPr lang="en-US" sz="1600" dirty="0" err="1">
                <a:solidFill>
                  <a:srgbClr val="5A5A5A"/>
                </a:solidFill>
              </a:rPr>
              <a:t>fonction</a:t>
            </a:r>
            <a:r>
              <a:rPr lang="en-US" sz="1600" dirty="0">
                <a:solidFill>
                  <a:srgbClr val="5A5A5A"/>
                </a:solidFill>
              </a:rPr>
              <a:t> </a:t>
            </a:r>
            <a:r>
              <a:rPr lang="en-US" sz="1600" dirty="0" err="1">
                <a:solidFill>
                  <a:srgbClr val="5A5A5A"/>
                </a:solidFill>
              </a:rPr>
              <a:t>publique</a:t>
            </a:r>
            <a:r>
              <a:rPr lang="en-US" sz="1600" dirty="0">
                <a:solidFill>
                  <a:srgbClr val="5A5A5A"/>
                </a:solidFill>
              </a:rPr>
              <a:t>, </a:t>
            </a:r>
            <a:r>
              <a:rPr lang="en-US" sz="1600" dirty="0" err="1">
                <a:solidFill>
                  <a:srgbClr val="5A5A5A"/>
                </a:solidFill>
              </a:rPr>
              <a:t>cette</a:t>
            </a:r>
            <a:r>
              <a:rPr lang="en-US" sz="1600" dirty="0">
                <a:solidFill>
                  <a:srgbClr val="5A5A5A"/>
                </a:solidFill>
              </a:rPr>
              <a:t> </a:t>
            </a:r>
            <a:r>
              <a:rPr lang="en-US" sz="1600" dirty="0" err="1">
                <a:solidFill>
                  <a:srgbClr val="5A5A5A"/>
                </a:solidFill>
              </a:rPr>
              <a:t>année</a:t>
            </a:r>
            <a:r>
              <a:rPr lang="en-US" sz="1600" dirty="0">
                <a:solidFill>
                  <a:srgbClr val="5A5A5A"/>
                </a:solidFill>
              </a:rPr>
              <a:t> de master </a:t>
            </a:r>
            <a:r>
              <a:rPr lang="en-US" sz="1600" dirty="0" err="1">
                <a:solidFill>
                  <a:srgbClr val="5A5A5A"/>
                </a:solidFill>
              </a:rPr>
              <a:t>m’a</a:t>
            </a:r>
            <a:r>
              <a:rPr lang="en-US" sz="1600" dirty="0">
                <a:solidFill>
                  <a:srgbClr val="5A5A5A"/>
                </a:solidFill>
              </a:rPr>
              <a:t> </a:t>
            </a:r>
            <a:r>
              <a:rPr lang="en-US" sz="1600" dirty="0" err="1">
                <a:solidFill>
                  <a:srgbClr val="5A5A5A"/>
                </a:solidFill>
              </a:rPr>
              <a:t>permis</a:t>
            </a:r>
            <a:r>
              <a:rPr lang="en-US" sz="1600" dirty="0">
                <a:solidFill>
                  <a:srgbClr val="5A5A5A"/>
                </a:solidFill>
              </a:rPr>
              <a:t> de </a:t>
            </a:r>
            <a:r>
              <a:rPr lang="en-US" sz="1600" dirty="0" err="1">
                <a:solidFill>
                  <a:srgbClr val="5A5A5A"/>
                </a:solidFill>
              </a:rPr>
              <a:t>mettre</a:t>
            </a:r>
            <a:r>
              <a:rPr lang="en-US" sz="1600" dirty="0">
                <a:solidFill>
                  <a:srgbClr val="5A5A5A"/>
                </a:solidFill>
              </a:rPr>
              <a:t> </a:t>
            </a:r>
            <a:r>
              <a:rPr lang="en-US" sz="1600" dirty="0" err="1">
                <a:solidFill>
                  <a:srgbClr val="5A5A5A"/>
                </a:solidFill>
              </a:rPr>
              <a:t>en</a:t>
            </a:r>
            <a:r>
              <a:rPr lang="en-US" sz="1600" dirty="0">
                <a:solidFill>
                  <a:srgbClr val="5A5A5A"/>
                </a:solidFill>
              </a:rPr>
              <a:t> perspective ma </a:t>
            </a:r>
            <a:r>
              <a:rPr lang="en-US" sz="1600" dirty="0" err="1">
                <a:solidFill>
                  <a:srgbClr val="5A5A5A"/>
                </a:solidFill>
              </a:rPr>
              <a:t>pratique</a:t>
            </a:r>
            <a:r>
              <a:rPr lang="en-US" sz="1600" dirty="0">
                <a:solidFill>
                  <a:srgbClr val="5A5A5A"/>
                </a:solidFill>
              </a:rPr>
              <a:t> </a:t>
            </a:r>
            <a:r>
              <a:rPr lang="en-US" sz="1600" dirty="0" err="1">
                <a:solidFill>
                  <a:srgbClr val="5A5A5A"/>
                </a:solidFill>
              </a:rPr>
              <a:t>professionnelle</a:t>
            </a:r>
            <a:r>
              <a:rPr lang="en-US" sz="1600" dirty="0">
                <a:solidFill>
                  <a:srgbClr val="5A5A5A"/>
                </a:solidFill>
              </a:rPr>
              <a:t> des RH et de </a:t>
            </a:r>
            <a:r>
              <a:rPr lang="en-US" sz="1600" dirty="0" err="1">
                <a:solidFill>
                  <a:srgbClr val="5A5A5A"/>
                </a:solidFill>
              </a:rPr>
              <a:t>mieux</a:t>
            </a:r>
            <a:r>
              <a:rPr lang="en-US" sz="1600" dirty="0">
                <a:solidFill>
                  <a:srgbClr val="5A5A5A"/>
                </a:solidFill>
              </a:rPr>
              <a:t> </a:t>
            </a:r>
            <a:r>
              <a:rPr lang="en-US" sz="1600" dirty="0" err="1">
                <a:solidFill>
                  <a:srgbClr val="5A5A5A"/>
                </a:solidFill>
              </a:rPr>
              <a:t>appréhender</a:t>
            </a:r>
            <a:r>
              <a:rPr lang="en-US" sz="1600" dirty="0">
                <a:solidFill>
                  <a:srgbClr val="5A5A5A"/>
                </a:solidFill>
              </a:rPr>
              <a:t> les </a:t>
            </a:r>
            <a:r>
              <a:rPr lang="en-US" sz="1600" dirty="0" err="1">
                <a:solidFill>
                  <a:srgbClr val="5A5A5A"/>
                </a:solidFill>
              </a:rPr>
              <a:t>enjeux</a:t>
            </a:r>
            <a:r>
              <a:rPr lang="en-US" sz="1600" dirty="0">
                <a:solidFill>
                  <a:srgbClr val="5A5A5A"/>
                </a:solidFill>
              </a:rPr>
              <a:t> </a:t>
            </a:r>
            <a:r>
              <a:rPr lang="en-US" sz="1600" dirty="0" err="1">
                <a:solidFill>
                  <a:srgbClr val="5A5A5A"/>
                </a:solidFill>
              </a:rPr>
              <a:t>actuels</a:t>
            </a:r>
            <a:r>
              <a:rPr lang="en-US" sz="1600" dirty="0">
                <a:solidFill>
                  <a:srgbClr val="5A5A5A"/>
                </a:solidFill>
              </a:rPr>
              <a:t> de la </a:t>
            </a:r>
            <a:r>
              <a:rPr lang="en-US" sz="1600" dirty="0" err="1">
                <a:solidFill>
                  <a:srgbClr val="5A5A5A"/>
                </a:solidFill>
              </a:rPr>
              <a:t>fonction</a:t>
            </a:r>
            <a:r>
              <a:rPr lang="en-US" sz="1600" dirty="0">
                <a:solidFill>
                  <a:srgbClr val="5A5A5A"/>
                </a:solidFill>
              </a:rPr>
              <a:t>.</a:t>
            </a:r>
          </a:p>
          <a:p>
            <a:pPr marL="266700" marR="0" lvl="0" indent="-266700" algn="l" rtl="0">
              <a:lnSpc>
                <a:spcPct val="100000"/>
              </a:lnSpc>
              <a:spcBef>
                <a:spcPts val="1520"/>
              </a:spcBef>
              <a:spcAft>
                <a:spcPts val="0"/>
              </a:spcAft>
              <a:buClr>
                <a:srgbClr val="DA162E"/>
              </a:buClr>
              <a:buSzPct val="75000"/>
              <a:buFont typeface="Noto Symbol"/>
              <a:buChar char="■"/>
            </a:pPr>
            <a:r>
              <a:rPr lang="en-US" sz="1600" b="0" i="0" u="none" strike="noStrike" cap="none" dirty="0">
                <a:solidFill>
                  <a:srgbClr val="5A5A5A"/>
                </a:solidFill>
                <a:latin typeface="Arial"/>
                <a:ea typeface="Arial"/>
                <a:cs typeface="Arial"/>
                <a:sym typeface="Arial"/>
              </a:rPr>
              <a:t>Que </a:t>
            </a:r>
            <a:r>
              <a:rPr lang="en-US" sz="1600" b="0" i="0" u="none" strike="noStrike" cap="none" dirty="0" err="1">
                <a:solidFill>
                  <a:srgbClr val="5A5A5A"/>
                </a:solidFill>
                <a:latin typeface="Arial"/>
                <a:ea typeface="Arial"/>
                <a:cs typeface="Arial"/>
                <a:sym typeface="Arial"/>
              </a:rPr>
              <a:t>représente</a:t>
            </a:r>
            <a:r>
              <a:rPr lang="en-US" sz="1600" b="0" i="0" u="none" strike="noStrike" cap="none" dirty="0">
                <a:solidFill>
                  <a:srgbClr val="5A5A5A"/>
                </a:solidFill>
                <a:latin typeface="Arial"/>
                <a:ea typeface="Arial"/>
                <a:cs typeface="Arial"/>
                <a:sym typeface="Arial"/>
              </a:rPr>
              <a:t> le CIFFOP pour </a:t>
            </a:r>
            <a:r>
              <a:rPr lang="en-US" sz="1600" b="0" i="0" u="none" strike="noStrike" cap="none" dirty="0" err="1">
                <a:solidFill>
                  <a:srgbClr val="5A5A5A"/>
                </a:solidFill>
                <a:latin typeface="Arial"/>
                <a:ea typeface="Arial"/>
                <a:cs typeface="Arial"/>
                <a:sym typeface="Arial"/>
              </a:rPr>
              <a:t>moi</a:t>
            </a:r>
            <a:r>
              <a:rPr lang="en-US" sz="1600" b="0" i="0" u="none" strike="noStrike" cap="none" dirty="0">
                <a:solidFill>
                  <a:srgbClr val="5A5A5A"/>
                </a:solidFill>
                <a:latin typeface="Arial"/>
                <a:ea typeface="Arial"/>
                <a:cs typeface="Arial"/>
                <a:sym typeface="Arial"/>
              </a:rPr>
              <a:t> ?</a:t>
            </a:r>
          </a:p>
          <a:p>
            <a:pPr marL="266700" marR="0" lvl="0" indent="-292100" algn="l" rtl="0">
              <a:lnSpc>
                <a:spcPct val="100000"/>
              </a:lnSpc>
              <a:spcBef>
                <a:spcPts val="1520"/>
              </a:spcBef>
              <a:spcAft>
                <a:spcPts val="0"/>
              </a:spcAft>
              <a:buClr>
                <a:srgbClr val="5A5A5A"/>
              </a:buClr>
              <a:buSzPct val="100000"/>
              <a:buFont typeface="Noto Symbol"/>
              <a:buChar char="■"/>
            </a:pPr>
            <a:r>
              <a:rPr lang="en-US" sz="1600" dirty="0">
                <a:solidFill>
                  <a:srgbClr val="5A5A5A"/>
                </a:solidFill>
              </a:rPr>
              <a:t>Une </a:t>
            </a:r>
            <a:r>
              <a:rPr lang="en-US" sz="1600" dirty="0" err="1">
                <a:solidFill>
                  <a:srgbClr val="5A5A5A"/>
                </a:solidFill>
              </a:rPr>
              <a:t>année</a:t>
            </a:r>
            <a:r>
              <a:rPr lang="en-US" sz="1600" dirty="0">
                <a:solidFill>
                  <a:srgbClr val="5A5A5A"/>
                </a:solidFill>
              </a:rPr>
              <a:t> </a:t>
            </a:r>
            <a:r>
              <a:rPr lang="en-US" sz="1600" dirty="0" err="1">
                <a:solidFill>
                  <a:srgbClr val="5A5A5A"/>
                </a:solidFill>
              </a:rPr>
              <a:t>enrichissante</a:t>
            </a:r>
            <a:r>
              <a:rPr lang="en-US" sz="1600" dirty="0">
                <a:solidFill>
                  <a:srgbClr val="5A5A5A"/>
                </a:solidFill>
              </a:rPr>
              <a:t> et </a:t>
            </a:r>
            <a:r>
              <a:rPr lang="en-US" sz="1600" dirty="0" err="1">
                <a:solidFill>
                  <a:srgbClr val="5A5A5A"/>
                </a:solidFill>
              </a:rPr>
              <a:t>stimulante</a:t>
            </a:r>
            <a:r>
              <a:rPr lang="en-US" sz="1600" dirty="0">
                <a:solidFill>
                  <a:srgbClr val="5A5A5A"/>
                </a:solidFill>
              </a:rPr>
              <a:t> </a:t>
            </a:r>
            <a:r>
              <a:rPr lang="en-US" sz="1600" dirty="0" err="1">
                <a:solidFill>
                  <a:srgbClr val="5A5A5A"/>
                </a:solidFill>
              </a:rPr>
              <a:t>où</a:t>
            </a:r>
            <a:r>
              <a:rPr lang="en-US" sz="1600" dirty="0">
                <a:solidFill>
                  <a:srgbClr val="5A5A5A"/>
                </a:solidFill>
              </a:rPr>
              <a:t> </a:t>
            </a:r>
            <a:r>
              <a:rPr lang="en-US" sz="1600" dirty="0" err="1">
                <a:solidFill>
                  <a:srgbClr val="5A5A5A"/>
                </a:solidFill>
              </a:rPr>
              <a:t>connaissance</a:t>
            </a:r>
            <a:r>
              <a:rPr lang="en-US" sz="1600" dirty="0">
                <a:solidFill>
                  <a:srgbClr val="5A5A5A"/>
                </a:solidFill>
              </a:rPr>
              <a:t> de </a:t>
            </a:r>
            <a:r>
              <a:rPr lang="en-US" sz="1600" dirty="0" err="1">
                <a:solidFill>
                  <a:srgbClr val="5A5A5A"/>
                </a:solidFill>
              </a:rPr>
              <a:t>soi</a:t>
            </a:r>
            <a:r>
              <a:rPr lang="en-US" sz="1600" dirty="0">
                <a:solidFill>
                  <a:srgbClr val="5A5A5A"/>
                </a:solidFill>
              </a:rPr>
              <a:t> </a:t>
            </a:r>
            <a:r>
              <a:rPr lang="en-US" sz="1600" dirty="0" err="1">
                <a:solidFill>
                  <a:srgbClr val="5A5A5A"/>
                </a:solidFill>
              </a:rPr>
              <a:t>va</a:t>
            </a:r>
            <a:r>
              <a:rPr lang="en-US" sz="1600" dirty="0">
                <a:solidFill>
                  <a:srgbClr val="5A5A5A"/>
                </a:solidFill>
              </a:rPr>
              <a:t> de pair avec </a:t>
            </a:r>
            <a:r>
              <a:rPr lang="en-US" sz="1600" dirty="0" err="1">
                <a:solidFill>
                  <a:srgbClr val="5A5A5A"/>
                </a:solidFill>
              </a:rPr>
              <a:t>connaissance</a:t>
            </a:r>
            <a:r>
              <a:rPr lang="en-US" sz="1600" dirty="0">
                <a:solidFill>
                  <a:srgbClr val="5A5A5A"/>
                </a:solidFill>
              </a:rPr>
              <a:t> des RH.</a:t>
            </a:r>
          </a:p>
          <a:p>
            <a:pPr marL="266700" marR="0" lvl="0" indent="-266700" algn="l" rtl="0">
              <a:lnSpc>
                <a:spcPct val="100000"/>
              </a:lnSpc>
              <a:spcBef>
                <a:spcPts val="1520"/>
              </a:spcBef>
              <a:spcAft>
                <a:spcPts val="0"/>
              </a:spcAft>
              <a:buClr>
                <a:srgbClr val="DA162E"/>
              </a:buClr>
              <a:buSzPct val="75000"/>
              <a:buFont typeface="Noto Symbol"/>
              <a:buChar char="■"/>
            </a:pPr>
            <a:r>
              <a:rPr lang="en-US" sz="1600" b="0" i="0" u="none" strike="noStrike" cap="none" dirty="0">
                <a:solidFill>
                  <a:srgbClr val="5A5A5A"/>
                </a:solidFill>
                <a:latin typeface="Arial"/>
                <a:ea typeface="Arial"/>
                <a:cs typeface="Arial"/>
                <a:sym typeface="Arial"/>
              </a:rPr>
              <a:t>Si </a:t>
            </a:r>
            <a:r>
              <a:rPr lang="en-US" sz="1600" b="0" i="0" u="none" strike="noStrike" cap="none" dirty="0" err="1">
                <a:solidFill>
                  <a:srgbClr val="5A5A5A"/>
                </a:solidFill>
                <a:latin typeface="Arial"/>
                <a:ea typeface="Arial"/>
                <a:cs typeface="Arial"/>
                <a:sym typeface="Arial"/>
              </a:rPr>
              <a:t>je</a:t>
            </a:r>
            <a:r>
              <a:rPr lang="en-US" sz="1600" b="0" i="0" u="none" strike="noStrike" cap="none" dirty="0">
                <a:solidFill>
                  <a:srgbClr val="5A5A5A"/>
                </a:solidFill>
                <a:latin typeface="Arial"/>
                <a:ea typeface="Arial"/>
                <a:cs typeface="Arial"/>
                <a:sym typeface="Arial"/>
              </a:rPr>
              <a:t> </a:t>
            </a:r>
            <a:r>
              <a:rPr lang="en-US" sz="1600" b="0" i="0" u="none" strike="noStrike" cap="none" dirty="0" err="1">
                <a:solidFill>
                  <a:srgbClr val="5A5A5A"/>
                </a:solidFill>
                <a:latin typeface="Arial"/>
                <a:ea typeface="Arial"/>
                <a:cs typeface="Arial"/>
                <a:sym typeface="Arial"/>
              </a:rPr>
              <a:t>devais</a:t>
            </a:r>
            <a:r>
              <a:rPr lang="en-US" sz="1600" b="0" i="0" u="none" strike="noStrike" cap="none" dirty="0">
                <a:solidFill>
                  <a:srgbClr val="5A5A5A"/>
                </a:solidFill>
                <a:latin typeface="Arial"/>
                <a:ea typeface="Arial"/>
                <a:cs typeface="Arial"/>
                <a:sym typeface="Arial"/>
              </a:rPr>
              <a:t> donner un </a:t>
            </a:r>
            <a:r>
              <a:rPr lang="en-US" sz="1600" b="0" i="0" u="none" strike="noStrike" cap="none" dirty="0" err="1">
                <a:solidFill>
                  <a:srgbClr val="5A5A5A"/>
                </a:solidFill>
                <a:latin typeface="Arial"/>
                <a:ea typeface="Arial"/>
                <a:cs typeface="Arial"/>
                <a:sym typeface="Arial"/>
              </a:rPr>
              <a:t>conseil</a:t>
            </a:r>
            <a:r>
              <a:rPr lang="en-US" sz="1600" b="0" i="0" u="none" strike="noStrike" cap="none" dirty="0">
                <a:solidFill>
                  <a:srgbClr val="5A5A5A"/>
                </a:solidFill>
                <a:latin typeface="Arial"/>
                <a:ea typeface="Arial"/>
                <a:cs typeface="Arial"/>
                <a:sym typeface="Arial"/>
              </a:rPr>
              <a:t> à mon </a:t>
            </a:r>
            <a:r>
              <a:rPr lang="en-US" sz="1600" b="0" i="0" u="none" strike="noStrike" cap="none" dirty="0" err="1">
                <a:solidFill>
                  <a:srgbClr val="5A5A5A"/>
                </a:solidFill>
                <a:latin typeface="Arial"/>
                <a:ea typeface="Arial"/>
                <a:cs typeface="Arial"/>
                <a:sym typeface="Arial"/>
              </a:rPr>
              <a:t>meilleur</a:t>
            </a:r>
            <a:r>
              <a:rPr lang="en-US" sz="1600" b="0" i="0" u="none" strike="noStrike" cap="none" dirty="0">
                <a:solidFill>
                  <a:srgbClr val="5A5A5A"/>
                </a:solidFill>
                <a:latin typeface="Arial"/>
                <a:ea typeface="Arial"/>
                <a:cs typeface="Arial"/>
                <a:sym typeface="Arial"/>
              </a:rPr>
              <a:t> </a:t>
            </a:r>
            <a:r>
              <a:rPr lang="en-US" sz="1600" b="0" i="0" u="none" strike="noStrike" cap="none" dirty="0" err="1">
                <a:solidFill>
                  <a:srgbClr val="5A5A5A"/>
                </a:solidFill>
                <a:latin typeface="Arial"/>
                <a:ea typeface="Arial"/>
                <a:cs typeface="Arial"/>
                <a:sym typeface="Arial"/>
              </a:rPr>
              <a:t>ami</a:t>
            </a:r>
            <a:r>
              <a:rPr lang="en-US" sz="1600" b="0" i="0" u="none" strike="noStrike" cap="none" dirty="0">
                <a:solidFill>
                  <a:srgbClr val="5A5A5A"/>
                </a:solidFill>
                <a:latin typeface="Arial"/>
                <a:ea typeface="Arial"/>
                <a:cs typeface="Arial"/>
                <a:sym typeface="Arial"/>
              </a:rPr>
              <a:t> qui envisage de faire le CIFFOP, </a:t>
            </a:r>
            <a:r>
              <a:rPr lang="en-US" sz="1600" b="0" i="0" u="none" strike="noStrike" cap="none" dirty="0" err="1">
                <a:solidFill>
                  <a:srgbClr val="5A5A5A"/>
                </a:solidFill>
                <a:latin typeface="Arial"/>
                <a:ea typeface="Arial"/>
                <a:cs typeface="Arial"/>
                <a:sym typeface="Arial"/>
              </a:rPr>
              <a:t>je</a:t>
            </a:r>
            <a:r>
              <a:rPr lang="en-US" sz="1600" b="0" i="0" u="none" strike="noStrike" cap="none" dirty="0">
                <a:solidFill>
                  <a:srgbClr val="5A5A5A"/>
                </a:solidFill>
                <a:latin typeface="Arial"/>
                <a:ea typeface="Arial"/>
                <a:cs typeface="Arial"/>
                <a:sym typeface="Arial"/>
              </a:rPr>
              <a:t> </a:t>
            </a:r>
            <a:r>
              <a:rPr lang="en-US" sz="1600" b="0" i="0" u="none" strike="noStrike" cap="none" dirty="0" err="1">
                <a:solidFill>
                  <a:srgbClr val="5A5A5A"/>
                </a:solidFill>
                <a:latin typeface="Arial"/>
                <a:ea typeface="Arial"/>
                <a:cs typeface="Arial"/>
                <a:sym typeface="Arial"/>
              </a:rPr>
              <a:t>lui</a:t>
            </a:r>
            <a:r>
              <a:rPr lang="en-US" sz="1600" b="0" i="0" u="none" strike="noStrike" cap="none" dirty="0">
                <a:solidFill>
                  <a:srgbClr val="5A5A5A"/>
                </a:solidFill>
                <a:latin typeface="Arial"/>
                <a:ea typeface="Arial"/>
                <a:cs typeface="Arial"/>
                <a:sym typeface="Arial"/>
              </a:rPr>
              <a:t> </a:t>
            </a:r>
            <a:r>
              <a:rPr lang="en-US" sz="1600" b="0" i="0" u="none" strike="noStrike" cap="none" dirty="0" err="1">
                <a:solidFill>
                  <a:srgbClr val="5A5A5A"/>
                </a:solidFill>
                <a:latin typeface="Arial"/>
                <a:ea typeface="Arial"/>
                <a:cs typeface="Arial"/>
                <a:sym typeface="Arial"/>
              </a:rPr>
              <a:t>dirais</a:t>
            </a:r>
            <a:r>
              <a:rPr lang="en-US" sz="1600" b="0" i="0" u="none" strike="noStrike" cap="none" dirty="0">
                <a:solidFill>
                  <a:srgbClr val="5A5A5A"/>
                </a:solidFill>
                <a:latin typeface="Arial"/>
                <a:ea typeface="Arial"/>
                <a:cs typeface="Arial"/>
                <a:sym typeface="Arial"/>
              </a:rPr>
              <a:t> :  </a:t>
            </a:r>
          </a:p>
          <a:p>
            <a:pPr marL="266700" marR="0" lvl="0" indent="-292100" algn="l" rtl="0">
              <a:lnSpc>
                <a:spcPct val="100000"/>
              </a:lnSpc>
              <a:spcBef>
                <a:spcPts val="1520"/>
              </a:spcBef>
              <a:spcAft>
                <a:spcPts val="0"/>
              </a:spcAft>
              <a:buClr>
                <a:srgbClr val="5A5A5A"/>
              </a:buClr>
              <a:buSzPct val="100000"/>
              <a:buFont typeface="Noto Symbol"/>
              <a:buChar char="■"/>
            </a:pPr>
            <a:r>
              <a:rPr lang="en-US" sz="1600" dirty="0" err="1">
                <a:solidFill>
                  <a:srgbClr val="5A5A5A"/>
                </a:solidFill>
              </a:rPr>
              <a:t>Je</a:t>
            </a:r>
            <a:r>
              <a:rPr lang="en-US" sz="1600" dirty="0">
                <a:solidFill>
                  <a:srgbClr val="5A5A5A"/>
                </a:solidFill>
              </a:rPr>
              <a:t> </a:t>
            </a:r>
            <a:r>
              <a:rPr lang="en-US" sz="1600" dirty="0" err="1">
                <a:solidFill>
                  <a:srgbClr val="5A5A5A"/>
                </a:solidFill>
              </a:rPr>
              <a:t>lui</a:t>
            </a:r>
            <a:r>
              <a:rPr lang="en-US" sz="1600" dirty="0">
                <a:solidFill>
                  <a:srgbClr val="5A5A5A"/>
                </a:solidFill>
              </a:rPr>
              <a:t> </a:t>
            </a:r>
            <a:r>
              <a:rPr lang="en-US" sz="1600" dirty="0" err="1">
                <a:solidFill>
                  <a:srgbClr val="5A5A5A"/>
                </a:solidFill>
              </a:rPr>
              <a:t>dirais</a:t>
            </a:r>
            <a:r>
              <a:rPr lang="en-US" sz="1600" dirty="0">
                <a:solidFill>
                  <a:srgbClr val="5A5A5A"/>
                </a:solidFill>
              </a:rPr>
              <a:t> que </a:t>
            </a:r>
            <a:r>
              <a:rPr lang="en-US" sz="1600" dirty="0" err="1">
                <a:solidFill>
                  <a:srgbClr val="5A5A5A"/>
                </a:solidFill>
              </a:rPr>
              <a:t>l’année</a:t>
            </a:r>
            <a:r>
              <a:rPr lang="en-US" sz="1600" dirty="0">
                <a:solidFill>
                  <a:srgbClr val="5A5A5A"/>
                </a:solidFill>
              </a:rPr>
              <a:t> </a:t>
            </a:r>
            <a:r>
              <a:rPr lang="en-US" sz="1600" dirty="0" err="1">
                <a:solidFill>
                  <a:srgbClr val="5A5A5A"/>
                </a:solidFill>
              </a:rPr>
              <a:t>passe</a:t>
            </a:r>
            <a:r>
              <a:rPr lang="en-US" sz="1600" dirty="0">
                <a:solidFill>
                  <a:srgbClr val="5A5A5A"/>
                </a:solidFill>
              </a:rPr>
              <a:t> </a:t>
            </a:r>
            <a:r>
              <a:rPr lang="en-US" sz="1600" dirty="0" err="1">
                <a:solidFill>
                  <a:srgbClr val="5A5A5A"/>
                </a:solidFill>
              </a:rPr>
              <a:t>très</a:t>
            </a:r>
            <a:r>
              <a:rPr lang="en-US" sz="1600" dirty="0">
                <a:solidFill>
                  <a:srgbClr val="5A5A5A"/>
                </a:solidFill>
              </a:rPr>
              <a:t> </a:t>
            </a:r>
            <a:r>
              <a:rPr lang="en-US" sz="1600" dirty="0" err="1">
                <a:solidFill>
                  <a:srgbClr val="5A5A5A"/>
                </a:solidFill>
              </a:rPr>
              <a:t>vite</a:t>
            </a:r>
            <a:r>
              <a:rPr lang="en-US" sz="1600" dirty="0">
                <a:solidFill>
                  <a:srgbClr val="5A5A5A"/>
                </a:solidFill>
              </a:rPr>
              <a:t> (pour le </a:t>
            </a:r>
            <a:r>
              <a:rPr lang="en-US" sz="1600" dirty="0" err="1">
                <a:solidFill>
                  <a:srgbClr val="5A5A5A"/>
                </a:solidFill>
              </a:rPr>
              <a:t>meilleur</a:t>
            </a:r>
            <a:r>
              <a:rPr lang="en-US" sz="1600" dirty="0">
                <a:solidFill>
                  <a:srgbClr val="5A5A5A"/>
                </a:solidFill>
              </a:rPr>
              <a:t> et pour le </a:t>
            </a:r>
            <a:r>
              <a:rPr lang="en-US" sz="1600" dirty="0" err="1">
                <a:solidFill>
                  <a:srgbClr val="5A5A5A"/>
                </a:solidFill>
              </a:rPr>
              <a:t>pire</a:t>
            </a:r>
            <a:r>
              <a:rPr lang="en-US" sz="1600" dirty="0">
                <a:solidFill>
                  <a:srgbClr val="5A5A5A"/>
                </a:solidFill>
              </a:rPr>
              <a:t> !)</a:t>
            </a:r>
          </a:p>
          <a:p>
            <a:pPr marL="266700" marR="0" lvl="0" indent="-266700" algn="l" rtl="0">
              <a:lnSpc>
                <a:spcPct val="100000"/>
              </a:lnSpc>
              <a:spcBef>
                <a:spcPts val="2420"/>
              </a:spcBef>
              <a:spcAft>
                <a:spcPts val="560"/>
              </a:spcAft>
              <a:buClr>
                <a:srgbClr val="DA162E"/>
              </a:buClr>
              <a:buSzPct val="75000"/>
              <a:buFont typeface="Noto Symbol"/>
              <a:buNone/>
            </a:pPr>
            <a:endParaRPr sz="2800" b="1" i="0" u="none" strike="noStrike" cap="none" dirty="0">
              <a:solidFill>
                <a:srgbClr val="5A5A5A"/>
              </a:solidFill>
              <a:latin typeface="Arial"/>
              <a:ea typeface="Arial"/>
              <a:cs typeface="Arial"/>
              <a:sym typeface="Arial"/>
            </a:endParaRPr>
          </a:p>
          <a:p>
            <a:pPr marL="0" marR="0" lvl="0" indent="0" algn="l" rtl="0">
              <a:spcBef>
                <a:spcPts val="0"/>
              </a:spcBef>
              <a:buSzPct val="25000"/>
              <a:buNone/>
            </a:pPr>
            <a:endParaRPr sz="2800" b="1" i="0" u="none" strike="noStrike" cap="none" dirty="0">
              <a:solidFill>
                <a:srgbClr val="5A5A5A"/>
              </a:solidFill>
              <a:latin typeface="Arial"/>
              <a:ea typeface="Arial"/>
              <a:cs typeface="Arial"/>
              <a:sym typeface="Arial"/>
            </a:endParaRPr>
          </a:p>
        </p:txBody>
      </p:sp>
      <p:sp>
        <p:nvSpPr>
          <p:cNvPr id="151" name="Shape 151"/>
          <p:cNvSpPr txBox="1">
            <a:spLocks noGrp="1"/>
          </p:cNvSpPr>
          <p:nvPr>
            <p:ph type="body" idx="2"/>
          </p:nvPr>
        </p:nvSpPr>
        <p:spPr>
          <a:xfrm>
            <a:off x="900112" y="476250"/>
            <a:ext cx="6119700" cy="1223999"/>
          </a:xfrm>
          <a:prstGeom prst="rect">
            <a:avLst/>
          </a:prstGeom>
          <a:noFill/>
          <a:ln>
            <a:noFill/>
          </a:ln>
        </p:spPr>
        <p:txBody>
          <a:bodyPr lIns="92075" tIns="46025" rIns="92075" bIns="46025" anchor="t" anchorCtr="0">
            <a:noAutofit/>
          </a:bodyPr>
          <a:lstStyle/>
          <a:p>
            <a:pPr marL="266700" marR="0" lvl="0" indent="-266700" algn="l" rtl="0">
              <a:lnSpc>
                <a:spcPct val="100000"/>
              </a:lnSpc>
              <a:spcBef>
                <a:spcPts val="0"/>
              </a:spcBef>
              <a:spcAft>
                <a:spcPts val="0"/>
              </a:spcAft>
              <a:buClr>
                <a:srgbClr val="DA162E"/>
              </a:buClr>
              <a:buSzPct val="75000"/>
              <a:buFont typeface="Noto Symbol"/>
              <a:buChar char="■"/>
            </a:pPr>
            <a:r>
              <a:rPr lang="en-US" sz="1600" dirty="0" err="1">
                <a:solidFill>
                  <a:srgbClr val="5A5A5A"/>
                </a:solidFill>
              </a:rPr>
              <a:t>Chargée</a:t>
            </a:r>
            <a:r>
              <a:rPr lang="en-US" sz="1600" dirty="0">
                <a:solidFill>
                  <a:srgbClr val="5A5A5A"/>
                </a:solidFill>
              </a:rPr>
              <a:t> de RH - MINISTÈRE DE LA DÉFENSE</a:t>
            </a:r>
          </a:p>
          <a:p>
            <a:pPr marL="266700" marR="0" lvl="0" indent="-266700" algn="l" rtl="0">
              <a:lnSpc>
                <a:spcPct val="100000"/>
              </a:lnSpc>
              <a:spcBef>
                <a:spcPts val="1220"/>
              </a:spcBef>
              <a:spcAft>
                <a:spcPts val="0"/>
              </a:spcAft>
              <a:buClr>
                <a:schemeClr val="dk1"/>
              </a:buClr>
              <a:buSzPct val="25000"/>
              <a:buFont typeface="Arial"/>
              <a:buNone/>
            </a:pPr>
            <a:endParaRPr lang="en-US" sz="1200" b="0" i="0" u="none" strike="noStrike" cap="none" dirty="0">
              <a:solidFill>
                <a:srgbClr val="5A5A5A"/>
              </a:solidFill>
              <a:latin typeface="Arial"/>
              <a:ea typeface="Arial"/>
              <a:cs typeface="Arial"/>
              <a:sym typeface="Arial"/>
            </a:endParaRPr>
          </a:p>
          <a:p>
            <a:pPr marL="266700" marR="0" lvl="0" indent="-266700" algn="l" rtl="0">
              <a:lnSpc>
                <a:spcPct val="100000"/>
              </a:lnSpc>
              <a:spcBef>
                <a:spcPts val="1140"/>
              </a:spcBef>
              <a:spcAft>
                <a:spcPts val="0"/>
              </a:spcAft>
              <a:buClr>
                <a:srgbClr val="5A5A5A"/>
              </a:buClr>
              <a:buSzPct val="25000"/>
              <a:buFont typeface="Arial"/>
              <a:buNone/>
            </a:pPr>
            <a:r>
              <a:rPr lang="en-US" sz="1200" b="0" i="0" u="none" strike="noStrike" cap="none" dirty="0">
                <a:solidFill>
                  <a:srgbClr val="5A5A5A"/>
                </a:solidFill>
                <a:latin typeface="Arial"/>
                <a:ea typeface="Arial"/>
                <a:cs typeface="Arial"/>
                <a:sym typeface="Arial"/>
              </a:rPr>
              <a:t>	</a:t>
            </a:r>
          </a:p>
          <a:p>
            <a:pPr marL="266700" marR="0" lvl="0" indent="-266700" algn="l" rtl="0">
              <a:lnSpc>
                <a:spcPct val="100000"/>
              </a:lnSpc>
              <a:spcBef>
                <a:spcPts val="1140"/>
              </a:spcBef>
              <a:spcAft>
                <a:spcPts val="0"/>
              </a:spcAft>
              <a:buClr>
                <a:srgbClr val="5A5A5A"/>
              </a:buClr>
              <a:buSzPct val="25000"/>
              <a:buFont typeface="Arial"/>
              <a:buNone/>
            </a:pPr>
            <a:r>
              <a:rPr lang="en-US" sz="1200" b="0" i="0" u="none" strike="noStrike" cap="none" dirty="0">
                <a:solidFill>
                  <a:srgbClr val="5A5A5A"/>
                </a:solidFill>
                <a:latin typeface="Arial"/>
                <a:ea typeface="Arial"/>
                <a:cs typeface="Arial"/>
                <a:sym typeface="Arial"/>
              </a:rPr>
              <a:t>	 	</a:t>
            </a:r>
          </a:p>
          <a:p>
            <a:pPr marL="266700" marR="0" lvl="0" indent="-266700" algn="l" rtl="0">
              <a:lnSpc>
                <a:spcPct val="100000"/>
              </a:lnSpc>
              <a:spcBef>
                <a:spcPts val="1140"/>
              </a:spcBef>
              <a:spcAft>
                <a:spcPts val="240"/>
              </a:spcAft>
              <a:buClr>
                <a:srgbClr val="5A5A5A"/>
              </a:buClr>
              <a:buSzPct val="25000"/>
              <a:buFont typeface="Arial"/>
              <a:buNone/>
            </a:pPr>
            <a:r>
              <a:rPr lang="en-US" sz="1200" b="0" i="0" u="none" strike="noStrike" cap="none" dirty="0">
                <a:solidFill>
                  <a:srgbClr val="5A5A5A"/>
                </a:solidFill>
                <a:latin typeface="Arial"/>
                <a:ea typeface="Arial"/>
                <a:cs typeface="Arial"/>
                <a:sym typeface="Arial"/>
              </a:rPr>
              <a:t>	</a:t>
            </a:r>
          </a:p>
        </p:txBody>
      </p:sp>
      <p:sp>
        <p:nvSpPr>
          <p:cNvPr id="152" name="Shape 152"/>
          <p:cNvSpPr txBox="1"/>
          <p:nvPr/>
        </p:nvSpPr>
        <p:spPr>
          <a:xfrm>
            <a:off x="7308850" y="0"/>
            <a:ext cx="1835099" cy="1916100"/>
          </a:xfrm>
          <a:prstGeom prst="rect">
            <a:avLst/>
          </a:prstGeom>
          <a:solidFill>
            <a:schemeClr val="lt1"/>
          </a:solid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defTabSz="914400">
              <a:buClr>
                <a:srgbClr val="5A5A5A"/>
              </a:buClr>
              <a:buFont typeface="Arial"/>
              <a:buNone/>
            </a:pPr>
            <a:endParaRPr kern="0">
              <a:solidFill>
                <a:srgbClr val="5A5A5A"/>
              </a:solidFill>
              <a:ea typeface="Arial"/>
              <a:cs typeface="Arial"/>
              <a:sym typeface="Arial"/>
            </a:endParaRPr>
          </a:p>
          <a:p>
            <a:pPr defTabSz="914400">
              <a:buClr>
                <a:srgbClr val="5A5A5A"/>
              </a:buClr>
              <a:buFont typeface="Arial"/>
              <a:buNone/>
            </a:pPr>
            <a:endParaRPr kern="0">
              <a:solidFill>
                <a:srgbClr val="5A5A5A"/>
              </a:solidFill>
              <a:ea typeface="Arial"/>
              <a:cs typeface="Arial"/>
              <a:sym typeface="Arial"/>
            </a:endParaRPr>
          </a:p>
          <a:p>
            <a:pPr defTabSz="914400">
              <a:buClr>
                <a:srgbClr val="5A5A5A"/>
              </a:buClr>
              <a:buSzPct val="25000"/>
              <a:buFont typeface="Arial"/>
              <a:buNone/>
            </a:pPr>
            <a:r>
              <a:rPr lang="en-US" kern="0">
                <a:solidFill>
                  <a:srgbClr val="5A5A5A"/>
                </a:solidFill>
                <a:ea typeface="Arial"/>
                <a:cs typeface="Arial"/>
                <a:sym typeface="Arial"/>
              </a:rPr>
              <a:t>       Photo</a:t>
            </a:r>
          </a:p>
        </p:txBody>
      </p:sp>
      <p:pic>
        <p:nvPicPr>
          <p:cNvPr id="153" name="Shape 153" descr="Photo_bis.jpg"/>
          <p:cNvPicPr preferRelativeResize="0"/>
          <p:nvPr/>
        </p:nvPicPr>
        <p:blipFill>
          <a:blip r:embed="rId3">
            <a:alphaModFix/>
          </a:blip>
          <a:stretch>
            <a:fillRect/>
          </a:stretch>
        </p:blipFill>
        <p:spPr>
          <a:xfrm>
            <a:off x="7469800" y="88900"/>
            <a:ext cx="1499599" cy="1724225"/>
          </a:xfrm>
          <a:prstGeom prst="rect">
            <a:avLst/>
          </a:prstGeom>
          <a:noFill/>
          <a:ln>
            <a:noFill/>
          </a:ln>
        </p:spPr>
      </p:pic>
    </p:spTree>
    <p:extLst>
      <p:ext uri="{BB962C8B-B14F-4D97-AF65-F5344CB8AC3E}">
        <p14:creationId xmlns:p14="http://schemas.microsoft.com/office/powerpoint/2010/main" val="4237545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838200" y="88900"/>
            <a:ext cx="6164100" cy="906600"/>
          </a:xfrm>
          <a:prstGeom prst="rect">
            <a:avLst/>
          </a:prstGeom>
          <a:noFill/>
          <a:ln>
            <a:noFill/>
          </a:ln>
        </p:spPr>
        <p:txBody>
          <a:bodyPr lIns="92075" tIns="46025" rIns="92075" bIns="46025" anchor="ctr" anchorCtr="0">
            <a:noAutofit/>
          </a:bodyPr>
          <a:lstStyle/>
          <a:p>
            <a:pPr marL="0" marR="0" lvl="0" indent="0" algn="l" rtl="0">
              <a:lnSpc>
                <a:spcPct val="80000"/>
              </a:lnSpc>
              <a:spcBef>
                <a:spcPts val="0"/>
              </a:spcBef>
              <a:spcAft>
                <a:spcPts val="0"/>
              </a:spcAft>
              <a:buClr>
                <a:srgbClr val="E51519"/>
              </a:buClr>
              <a:buSzPct val="25000"/>
              <a:buFont typeface="Questrial"/>
              <a:buNone/>
            </a:pPr>
            <a:r>
              <a:rPr lang="en-US" sz="2600" dirty="0">
                <a:solidFill>
                  <a:srgbClr val="FF0000"/>
                </a:solidFill>
                <a:latin typeface="Questrial"/>
                <a:ea typeface="Questrial"/>
                <a:cs typeface="Questrial"/>
                <a:sym typeface="Questrial"/>
              </a:rPr>
              <a:t>Nathalie MOURET</a:t>
            </a:r>
          </a:p>
          <a:p>
            <a:pPr marL="0" marR="0" lvl="0" indent="0" algn="l" rtl="0">
              <a:lnSpc>
                <a:spcPct val="80000"/>
              </a:lnSpc>
              <a:spcBef>
                <a:spcPts val="0"/>
              </a:spcBef>
              <a:spcAft>
                <a:spcPts val="0"/>
              </a:spcAft>
              <a:buClr>
                <a:srgbClr val="E51519"/>
              </a:buClr>
              <a:buSzPct val="25000"/>
              <a:buFont typeface="Questrial"/>
              <a:buNone/>
            </a:pPr>
            <a:r>
              <a:rPr lang="en-US" sz="2000" dirty="0" err="1">
                <a:solidFill>
                  <a:srgbClr val="434343"/>
                </a:solidFill>
                <a:latin typeface="Questrial"/>
                <a:ea typeface="Questrial"/>
                <a:cs typeface="Questrial"/>
                <a:sym typeface="Questrial"/>
              </a:rPr>
              <a:t>Responsable</a:t>
            </a:r>
            <a:r>
              <a:rPr lang="en-US" sz="2000" dirty="0">
                <a:solidFill>
                  <a:srgbClr val="434343"/>
                </a:solidFill>
                <a:latin typeface="Questrial"/>
                <a:ea typeface="Questrial"/>
                <a:cs typeface="Questrial"/>
                <a:sym typeface="Questrial"/>
              </a:rPr>
              <a:t> RH - LA MUTUELLE GÉNÉRALE</a:t>
            </a:r>
          </a:p>
        </p:txBody>
      </p:sp>
      <p:sp>
        <p:nvSpPr>
          <p:cNvPr id="159" name="Shape 159"/>
          <p:cNvSpPr txBox="1">
            <a:spLocks noGrp="1"/>
          </p:cNvSpPr>
          <p:nvPr>
            <p:ph type="body" idx="1"/>
          </p:nvPr>
        </p:nvSpPr>
        <p:spPr>
          <a:xfrm>
            <a:off x="700896" y="3495353"/>
            <a:ext cx="7537414" cy="2716316"/>
          </a:xfrm>
          <a:prstGeom prst="rect">
            <a:avLst/>
          </a:prstGeom>
        </p:spPr>
        <p:txBody>
          <a:bodyPr lIns="91425" tIns="91425" rIns="91425" bIns="91425" anchor="t" anchorCtr="0">
            <a:noAutofit/>
          </a:bodyPr>
          <a:lstStyle/>
          <a:p>
            <a:pPr lvl="0" indent="76200" rtl="0">
              <a:spcBef>
                <a:spcPts val="1520"/>
              </a:spcBef>
              <a:spcAft>
                <a:spcPts val="0"/>
              </a:spcAft>
            </a:pPr>
            <a:r>
              <a:rPr lang="fr-FR" dirty="0">
                <a:solidFill>
                  <a:schemeClr val="dk2"/>
                </a:solidFill>
              </a:rPr>
              <a:t>  Que représente le CIFFOP pour moi ?</a:t>
            </a:r>
          </a:p>
          <a:p>
            <a:pPr marL="457200" lvl="0" indent="0" rtl="0">
              <a:spcBef>
                <a:spcPts val="1520"/>
              </a:spcBef>
              <a:spcAft>
                <a:spcPts val="0"/>
              </a:spcAft>
              <a:buNone/>
            </a:pPr>
            <a:r>
              <a:rPr lang="fr-FR" dirty="0">
                <a:solidFill>
                  <a:srgbClr val="666666"/>
                </a:solidFill>
              </a:rPr>
              <a:t>Une possibilité d’aller plus loin et de se dépasser</a:t>
            </a:r>
          </a:p>
          <a:p>
            <a:pPr lvl="0" indent="76200" rtl="0">
              <a:spcBef>
                <a:spcPts val="1520"/>
              </a:spcBef>
              <a:spcAft>
                <a:spcPts val="0"/>
              </a:spcAft>
            </a:pPr>
            <a:r>
              <a:rPr lang="fr-FR" dirty="0">
                <a:solidFill>
                  <a:schemeClr val="dk2"/>
                </a:solidFill>
              </a:rPr>
              <a:t>  Si je devais donner un conseil à mon meilleur ami qui envisage de faire le CIFFOP, je lui dirais : </a:t>
            </a:r>
          </a:p>
          <a:p>
            <a:pPr marL="457200" lvl="0" indent="0" rtl="0">
              <a:spcBef>
                <a:spcPts val="1520"/>
              </a:spcBef>
              <a:spcAft>
                <a:spcPts val="0"/>
              </a:spcAft>
              <a:buNone/>
            </a:pPr>
            <a:r>
              <a:rPr lang="fr-FR" dirty="0" err="1">
                <a:solidFill>
                  <a:srgbClr val="5A5A5A"/>
                </a:solidFill>
              </a:rPr>
              <a:t>Vas-y</a:t>
            </a:r>
            <a:r>
              <a:rPr lang="fr-FR" dirty="0">
                <a:solidFill>
                  <a:srgbClr val="5A5A5A"/>
                </a:solidFill>
              </a:rPr>
              <a:t> à fond et garde le rythme</a:t>
            </a:r>
          </a:p>
        </p:txBody>
      </p:sp>
      <p:sp>
        <p:nvSpPr>
          <p:cNvPr id="160" name="Shape 160"/>
          <p:cNvSpPr txBox="1">
            <a:spLocks noGrp="1"/>
          </p:cNvSpPr>
          <p:nvPr>
            <p:ph type="body" idx="1"/>
          </p:nvPr>
        </p:nvSpPr>
        <p:spPr>
          <a:xfrm>
            <a:off x="578975" y="1624975"/>
            <a:ext cx="6512400" cy="1746000"/>
          </a:xfrm>
          <a:prstGeom prst="rect">
            <a:avLst/>
          </a:prstGeom>
        </p:spPr>
        <p:txBody>
          <a:bodyPr lIns="91425" tIns="91425" rIns="91425" bIns="91425" anchor="t" anchorCtr="0">
            <a:noAutofit/>
          </a:bodyPr>
          <a:lstStyle/>
          <a:p>
            <a:pPr lvl="0" indent="76200" rtl="0">
              <a:spcBef>
                <a:spcPts val="0"/>
              </a:spcBef>
              <a:spcAft>
                <a:spcPts val="0"/>
              </a:spcAft>
            </a:pPr>
            <a:r>
              <a:rPr lang="en-US" dirty="0">
                <a:solidFill>
                  <a:schemeClr val="dk2"/>
                </a:solidFill>
              </a:rPr>
              <a:t> </a:t>
            </a:r>
            <a:r>
              <a:rPr lang="fr-FR" dirty="0">
                <a:solidFill>
                  <a:schemeClr val="dk2"/>
                </a:solidFill>
              </a:rPr>
              <a:t>Qu’est-ce que le CIFFOP a changé pour moi ?</a:t>
            </a:r>
          </a:p>
          <a:p>
            <a:pPr marL="457200" lvl="0" indent="-69850" rtl="0">
              <a:lnSpc>
                <a:spcPct val="115000"/>
              </a:lnSpc>
              <a:spcBef>
                <a:spcPts val="1500"/>
              </a:spcBef>
              <a:spcAft>
                <a:spcPts val="0"/>
              </a:spcAft>
              <a:buClr>
                <a:schemeClr val="dk1"/>
              </a:buClr>
              <a:buSzPct val="68750"/>
              <a:buFont typeface="Arial"/>
              <a:buNone/>
            </a:pPr>
            <a:r>
              <a:rPr lang="fr-FR" dirty="0">
                <a:solidFill>
                  <a:srgbClr val="5A5A5A"/>
                </a:solidFill>
              </a:rPr>
              <a:t>J’ai pu me confronter au monde de la recherche et de la rigueur académique mais aussi à une grande ouverture sur l’innovation. Les différents échanges entre professionnels de différents horizons ont été d’une grande richesse.</a:t>
            </a:r>
          </a:p>
          <a:p>
            <a:pPr marL="457200" lvl="0" indent="-69850" rtl="0">
              <a:lnSpc>
                <a:spcPct val="115000"/>
              </a:lnSpc>
              <a:spcBef>
                <a:spcPts val="1500"/>
              </a:spcBef>
              <a:spcAft>
                <a:spcPts val="0"/>
              </a:spcAft>
              <a:buClr>
                <a:schemeClr val="dk1"/>
              </a:buClr>
              <a:buSzPct val="68750"/>
              <a:buFont typeface="Arial"/>
              <a:buNone/>
            </a:pPr>
            <a:endParaRPr lang="fr-FR" dirty="0">
              <a:solidFill>
                <a:srgbClr val="5A5A5A"/>
              </a:solidFill>
            </a:endParaRPr>
          </a:p>
          <a:p>
            <a:pPr marL="723900" lvl="0" indent="-336550" rtl="0">
              <a:lnSpc>
                <a:spcPct val="115000"/>
              </a:lnSpc>
              <a:spcBef>
                <a:spcPts val="1500"/>
              </a:spcBef>
              <a:spcAft>
                <a:spcPts val="0"/>
              </a:spcAft>
              <a:buClr>
                <a:schemeClr val="dk1"/>
              </a:buClr>
              <a:buSzPct val="68750"/>
              <a:buFont typeface="Arial"/>
              <a:buNone/>
            </a:pPr>
            <a:r>
              <a:rPr lang="en-US" dirty="0">
                <a:solidFill>
                  <a:srgbClr val="5A5A5A"/>
                </a:solidFill>
              </a:rPr>
              <a:t>    </a:t>
            </a:r>
          </a:p>
          <a:p>
            <a:pPr marL="152400" lvl="0" indent="0" rtl="0">
              <a:spcBef>
                <a:spcPts val="0"/>
              </a:spcBef>
              <a:buNone/>
            </a:pPr>
            <a:endParaRPr dirty="0"/>
          </a:p>
        </p:txBody>
      </p:sp>
      <p:pic>
        <p:nvPicPr>
          <p:cNvPr id="161" name="Shape 161"/>
          <p:cNvPicPr preferRelativeResize="0"/>
          <p:nvPr/>
        </p:nvPicPr>
        <p:blipFill>
          <a:blip r:embed="rId3">
            <a:alphaModFix/>
          </a:blip>
          <a:stretch>
            <a:fillRect/>
          </a:stretch>
        </p:blipFill>
        <p:spPr>
          <a:xfrm>
            <a:off x="6889099" y="22800"/>
            <a:ext cx="1920700" cy="1991825"/>
          </a:xfrm>
          <a:prstGeom prst="rect">
            <a:avLst/>
          </a:prstGeom>
          <a:noFill/>
          <a:ln>
            <a:noFill/>
          </a:ln>
        </p:spPr>
      </p:pic>
    </p:spTree>
    <p:extLst>
      <p:ext uri="{BB962C8B-B14F-4D97-AF65-F5344CB8AC3E}">
        <p14:creationId xmlns:p14="http://schemas.microsoft.com/office/powerpoint/2010/main" val="2066884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914400" y="88900"/>
            <a:ext cx="7978800" cy="736500"/>
          </a:xfrm>
          <a:prstGeom prst="rect">
            <a:avLst/>
          </a:prstGeom>
          <a:noFill/>
          <a:ln>
            <a:noFill/>
          </a:ln>
        </p:spPr>
        <p:txBody>
          <a:bodyPr lIns="92075" tIns="46025" rIns="92075" bIns="46025" anchor="ctr" anchorCtr="0">
            <a:noAutofit/>
          </a:bodyPr>
          <a:lstStyle/>
          <a:p>
            <a:pPr marL="0" marR="0" lvl="0" indent="0" algn="l" rtl="0">
              <a:lnSpc>
                <a:spcPct val="80000"/>
              </a:lnSpc>
              <a:spcBef>
                <a:spcPts val="0"/>
              </a:spcBef>
              <a:spcAft>
                <a:spcPts val="0"/>
              </a:spcAft>
              <a:buClr>
                <a:srgbClr val="E51519"/>
              </a:buClr>
              <a:buSzPct val="25000"/>
              <a:buFont typeface="Questrial"/>
              <a:buNone/>
            </a:pPr>
            <a:r>
              <a:rPr lang="en-US" sz="2600">
                <a:solidFill>
                  <a:srgbClr val="E51519"/>
                </a:solidFill>
                <a:latin typeface="Questrial"/>
                <a:ea typeface="Questrial"/>
                <a:cs typeface="Questrial"/>
                <a:sym typeface="Questrial"/>
              </a:rPr>
              <a:t>Julie</a:t>
            </a:r>
            <a:r>
              <a:rPr lang="en-US" sz="2600" b="0" i="0" u="none" strike="noStrike" cap="none">
                <a:solidFill>
                  <a:srgbClr val="E51519"/>
                </a:solidFill>
                <a:latin typeface="Questrial"/>
                <a:ea typeface="Questrial"/>
                <a:cs typeface="Questrial"/>
                <a:sym typeface="Questrial"/>
              </a:rPr>
              <a:t> </a:t>
            </a:r>
            <a:r>
              <a:rPr lang="en-US" sz="2600">
                <a:solidFill>
                  <a:srgbClr val="E51519"/>
                </a:solidFill>
                <a:latin typeface="Questrial"/>
                <a:ea typeface="Questrial"/>
                <a:cs typeface="Questrial"/>
                <a:sym typeface="Questrial"/>
              </a:rPr>
              <a:t>RANCHON</a:t>
            </a:r>
            <a:br>
              <a:rPr lang="en-US" sz="2600" b="0" i="0" u="none" strike="noStrike" cap="none">
                <a:solidFill>
                  <a:srgbClr val="E51519"/>
                </a:solidFill>
                <a:latin typeface="Questrial"/>
                <a:ea typeface="Questrial"/>
                <a:cs typeface="Questrial"/>
                <a:sym typeface="Questrial"/>
              </a:rPr>
            </a:br>
            <a:endParaRPr lang="en-US" sz="2600" b="0" i="0" u="none" strike="noStrike" cap="none">
              <a:solidFill>
                <a:srgbClr val="E51519"/>
              </a:solidFill>
              <a:latin typeface="Questrial"/>
              <a:ea typeface="Questrial"/>
              <a:cs typeface="Questrial"/>
              <a:sym typeface="Questrial"/>
            </a:endParaRPr>
          </a:p>
        </p:txBody>
      </p:sp>
      <p:sp>
        <p:nvSpPr>
          <p:cNvPr id="167" name="Shape 167"/>
          <p:cNvSpPr txBox="1">
            <a:spLocks noGrp="1"/>
          </p:cNvSpPr>
          <p:nvPr>
            <p:ph type="body" idx="1"/>
          </p:nvPr>
        </p:nvSpPr>
        <p:spPr>
          <a:xfrm>
            <a:off x="653875" y="1505425"/>
            <a:ext cx="8239200" cy="4719300"/>
          </a:xfrm>
          <a:prstGeom prst="rect">
            <a:avLst/>
          </a:prstGeom>
          <a:noFill/>
          <a:ln w="9525" cap="flat" cmpd="sng">
            <a:solidFill>
              <a:srgbClr val="FF0000"/>
            </a:solidFill>
            <a:prstDash val="solid"/>
            <a:round/>
            <a:headEnd type="none" w="med" len="med"/>
            <a:tailEnd type="none" w="med" len="med"/>
          </a:ln>
        </p:spPr>
        <p:txBody>
          <a:bodyPr lIns="92075" tIns="46025" rIns="92075" bIns="46025" anchor="t" anchorCtr="0">
            <a:noAutofit/>
          </a:bodyPr>
          <a:lstStyle/>
          <a:p>
            <a:pPr marL="266700" marR="0" lvl="0" indent="-266700" algn="l" rtl="0">
              <a:lnSpc>
                <a:spcPct val="100000"/>
              </a:lnSpc>
              <a:spcBef>
                <a:spcPts val="0"/>
              </a:spcBef>
              <a:spcAft>
                <a:spcPts val="0"/>
              </a:spcAft>
              <a:buClr>
                <a:srgbClr val="DA162E"/>
              </a:buClr>
              <a:buSzPct val="75000"/>
              <a:buFont typeface="Noto Symbol"/>
              <a:buChar char="■"/>
            </a:pPr>
            <a:r>
              <a:rPr lang="fr-FR" sz="1600" b="0" i="0" u="none" strike="noStrike" cap="none" dirty="0">
                <a:solidFill>
                  <a:srgbClr val="5A5A5A"/>
                </a:solidFill>
                <a:sym typeface="Arial"/>
              </a:rPr>
              <a:t>Qu’est-ce que le CIFFOP a changé pour moi ?</a:t>
            </a:r>
          </a:p>
          <a:p>
            <a:pPr marL="266700" marR="0" lvl="0" indent="-266700" algn="l" rtl="0">
              <a:lnSpc>
                <a:spcPct val="100000"/>
              </a:lnSpc>
              <a:spcBef>
                <a:spcPts val="1520"/>
              </a:spcBef>
              <a:spcAft>
                <a:spcPts val="0"/>
              </a:spcAft>
              <a:buClr>
                <a:schemeClr val="dk1"/>
              </a:buClr>
              <a:buSzPct val="25000"/>
              <a:buFont typeface="Arial"/>
              <a:buNone/>
            </a:pPr>
            <a:r>
              <a:rPr lang="fr-FR" sz="1600" dirty="0">
                <a:solidFill>
                  <a:srgbClr val="5A5A5A"/>
                </a:solidFill>
              </a:rPr>
              <a:t>Le CIFFOP m’a permis d’échanger avec des professionnels RH expérimentés et d'asseoir mes connaissance en droit social. Les cours étant très actualisés, ce master permet une vraie réflexion sur l’avenir de la fonction RH et les challenges que doivent aujourd’hui affronter les DRH notamment en matière de digital. Grâce à ces pistes de réflexions, j’ai pu franchir  les étapes de recrutement du cabinet </a:t>
            </a:r>
            <a:r>
              <a:rPr lang="fr-FR" sz="1600" dirty="0" err="1">
                <a:solidFill>
                  <a:srgbClr val="5A5A5A"/>
                </a:solidFill>
              </a:rPr>
              <a:t>Accenture</a:t>
            </a:r>
            <a:r>
              <a:rPr lang="fr-FR" sz="1600" dirty="0">
                <a:solidFill>
                  <a:srgbClr val="5A5A5A"/>
                </a:solidFill>
              </a:rPr>
              <a:t> que j’ai intégré en septembre.</a:t>
            </a:r>
          </a:p>
          <a:p>
            <a:pPr lvl="0" indent="0" rtl="0">
              <a:spcBef>
                <a:spcPts val="1520"/>
              </a:spcBef>
              <a:spcAft>
                <a:spcPts val="0"/>
              </a:spcAft>
              <a:buClr>
                <a:srgbClr val="DA162E"/>
              </a:buClr>
              <a:buSzPct val="75000"/>
              <a:buFont typeface="Noto Symbol"/>
              <a:buChar char="■"/>
            </a:pPr>
            <a:r>
              <a:rPr lang="fr-FR" sz="1600" dirty="0">
                <a:solidFill>
                  <a:schemeClr val="dk2"/>
                </a:solidFill>
              </a:rPr>
              <a:t>Que représente le CIFFOP pour moi ?</a:t>
            </a:r>
          </a:p>
          <a:p>
            <a:pPr marL="266700" marR="0" lvl="0" indent="-266700" algn="l" rtl="0">
              <a:lnSpc>
                <a:spcPct val="100000"/>
              </a:lnSpc>
              <a:spcBef>
                <a:spcPts val="1520"/>
              </a:spcBef>
              <a:spcAft>
                <a:spcPts val="0"/>
              </a:spcAft>
              <a:buClr>
                <a:schemeClr val="dk1"/>
              </a:buClr>
              <a:buSzPct val="25000"/>
              <a:buFont typeface="Arial"/>
              <a:buNone/>
            </a:pPr>
            <a:r>
              <a:rPr lang="fr-FR" sz="1600" dirty="0">
                <a:solidFill>
                  <a:srgbClr val="5A5A5A"/>
                </a:solidFill>
              </a:rPr>
              <a:t>Une année que je n’oublierai jamais et qui m’a donné la possibilité de travailler sur moi et de me remettre en cause ma zone de confort pour évoluer professionnellement et personnellement. Je pense que cette année m’a fait grandir et mûrir sur ces deux aspects de ma vie.</a:t>
            </a:r>
          </a:p>
          <a:p>
            <a:pPr lvl="0" indent="0" rtl="0">
              <a:spcBef>
                <a:spcPts val="1520"/>
              </a:spcBef>
              <a:spcAft>
                <a:spcPts val="0"/>
              </a:spcAft>
              <a:buClr>
                <a:srgbClr val="DA162E"/>
              </a:buClr>
              <a:buSzPct val="75000"/>
              <a:buFont typeface="Noto Symbol"/>
              <a:buChar char="■"/>
            </a:pPr>
            <a:r>
              <a:rPr lang="fr-FR" sz="1600" dirty="0">
                <a:solidFill>
                  <a:schemeClr val="dk2"/>
                </a:solidFill>
              </a:rPr>
              <a:t>Si je devais donner un conseil à mon meilleur ami qui envisage de faire le CIFFOP, je lui dirais : sociabilise-toi, fais toi des amis car tu les garderas à vie et qu’ils te permettront de tenir le coup toute l’année. Et bonne chance pour le mémoire collectif.</a:t>
            </a:r>
          </a:p>
          <a:p>
            <a:pPr marL="266700" marR="0" lvl="0" indent="-266700" algn="l" rtl="0">
              <a:lnSpc>
                <a:spcPct val="100000"/>
              </a:lnSpc>
              <a:spcBef>
                <a:spcPts val="2420"/>
              </a:spcBef>
              <a:spcAft>
                <a:spcPts val="560"/>
              </a:spcAft>
              <a:buClr>
                <a:srgbClr val="DA162E"/>
              </a:buClr>
              <a:buSzPct val="75000"/>
              <a:buFont typeface="Noto Symbol"/>
              <a:buNone/>
            </a:pPr>
            <a:endParaRPr sz="2800" b="1" i="0" u="none" strike="noStrike" cap="none" dirty="0">
              <a:solidFill>
                <a:srgbClr val="5A5A5A"/>
              </a:solidFill>
              <a:latin typeface="Arial"/>
              <a:ea typeface="Arial"/>
              <a:cs typeface="Arial"/>
              <a:sym typeface="Arial"/>
            </a:endParaRPr>
          </a:p>
          <a:p>
            <a:pPr marL="0" marR="0" lvl="0" indent="0" algn="l" rtl="0">
              <a:spcBef>
                <a:spcPts val="0"/>
              </a:spcBef>
              <a:buSzPct val="25000"/>
              <a:buNone/>
            </a:pPr>
            <a:endParaRPr sz="2800" b="1" i="0" u="none" strike="noStrike" cap="none" dirty="0">
              <a:solidFill>
                <a:srgbClr val="5A5A5A"/>
              </a:solidFill>
              <a:latin typeface="Arial"/>
              <a:ea typeface="Arial"/>
              <a:cs typeface="Arial"/>
              <a:sym typeface="Arial"/>
            </a:endParaRPr>
          </a:p>
        </p:txBody>
      </p:sp>
      <p:sp>
        <p:nvSpPr>
          <p:cNvPr id="168" name="Shape 168"/>
          <p:cNvSpPr txBox="1">
            <a:spLocks noGrp="1"/>
          </p:cNvSpPr>
          <p:nvPr>
            <p:ph type="body" idx="2"/>
          </p:nvPr>
        </p:nvSpPr>
        <p:spPr>
          <a:xfrm>
            <a:off x="900112" y="476250"/>
            <a:ext cx="6119699" cy="1224000"/>
          </a:xfrm>
          <a:prstGeom prst="rect">
            <a:avLst/>
          </a:prstGeom>
          <a:noFill/>
          <a:ln>
            <a:noFill/>
          </a:ln>
        </p:spPr>
        <p:txBody>
          <a:bodyPr lIns="92075" tIns="46025" rIns="92075" bIns="46025" anchor="t" anchorCtr="0">
            <a:noAutofit/>
          </a:bodyPr>
          <a:lstStyle/>
          <a:p>
            <a:pPr marL="266700" marR="0" lvl="0" indent="-266700" algn="l" rtl="0">
              <a:lnSpc>
                <a:spcPct val="100000"/>
              </a:lnSpc>
              <a:spcBef>
                <a:spcPts val="0"/>
              </a:spcBef>
              <a:spcAft>
                <a:spcPts val="0"/>
              </a:spcAft>
              <a:buClr>
                <a:srgbClr val="DA162E"/>
              </a:buClr>
              <a:buSzPct val="75000"/>
              <a:buFont typeface="Noto Symbol"/>
              <a:buChar char="■"/>
            </a:pPr>
            <a:r>
              <a:rPr lang="fr-FR" sz="1600" dirty="0">
                <a:solidFill>
                  <a:srgbClr val="5A5A5A"/>
                </a:solidFill>
              </a:rPr>
              <a:t>Consultante expérimentée en conduite du changement et transformation RH</a:t>
            </a:r>
            <a:r>
              <a:rPr lang="fr-FR" sz="1600" b="0" i="0" u="none" strike="noStrike" cap="none" dirty="0">
                <a:solidFill>
                  <a:srgbClr val="5A5A5A"/>
                </a:solidFill>
                <a:sym typeface="Arial"/>
              </a:rPr>
              <a:t> – </a:t>
            </a:r>
            <a:r>
              <a:rPr lang="fr-FR" sz="1600" dirty="0">
                <a:solidFill>
                  <a:srgbClr val="5A5A5A"/>
                </a:solidFill>
              </a:rPr>
              <a:t>ACCENTURE CONSULTING</a:t>
            </a:r>
          </a:p>
          <a:p>
            <a:pPr marL="266700" marR="0" lvl="0" indent="-266700" algn="l" rtl="0">
              <a:lnSpc>
                <a:spcPct val="100000"/>
              </a:lnSpc>
              <a:spcBef>
                <a:spcPts val="1220"/>
              </a:spcBef>
              <a:spcAft>
                <a:spcPts val="0"/>
              </a:spcAft>
              <a:buClr>
                <a:schemeClr val="dk1"/>
              </a:buClr>
              <a:buSzPct val="25000"/>
              <a:buFont typeface="Arial"/>
              <a:buNone/>
            </a:pPr>
            <a:endParaRPr lang="fr-FR" sz="1200" b="0" i="0" u="none" strike="noStrike" cap="none" dirty="0">
              <a:solidFill>
                <a:srgbClr val="5A5A5A"/>
              </a:solidFill>
              <a:sym typeface="Arial"/>
            </a:endParaRPr>
          </a:p>
          <a:p>
            <a:pPr marL="266700" marR="0" lvl="0" indent="-266700" algn="l" rtl="0">
              <a:lnSpc>
                <a:spcPct val="100000"/>
              </a:lnSpc>
              <a:spcBef>
                <a:spcPts val="1140"/>
              </a:spcBef>
              <a:spcAft>
                <a:spcPts val="0"/>
              </a:spcAft>
              <a:buClr>
                <a:srgbClr val="5A5A5A"/>
              </a:buClr>
              <a:buSzPct val="25000"/>
              <a:buFont typeface="Arial"/>
              <a:buNone/>
            </a:pPr>
            <a:r>
              <a:rPr lang="fr-FR" sz="1200" b="0" i="0" u="none" strike="noStrike" cap="none" dirty="0">
                <a:solidFill>
                  <a:srgbClr val="5A5A5A"/>
                </a:solidFill>
                <a:sym typeface="Arial"/>
              </a:rPr>
              <a:t>	</a:t>
            </a:r>
          </a:p>
          <a:p>
            <a:pPr marL="266700" marR="0" lvl="0" indent="-266700" algn="l" rtl="0">
              <a:lnSpc>
                <a:spcPct val="100000"/>
              </a:lnSpc>
              <a:spcBef>
                <a:spcPts val="1140"/>
              </a:spcBef>
              <a:spcAft>
                <a:spcPts val="0"/>
              </a:spcAft>
              <a:buClr>
                <a:srgbClr val="5A5A5A"/>
              </a:buClr>
              <a:buSzPct val="25000"/>
              <a:buFont typeface="Arial"/>
              <a:buNone/>
            </a:pPr>
            <a:r>
              <a:rPr lang="fr-FR" sz="1200" b="0" i="0" u="none" strike="noStrike" cap="none" dirty="0">
                <a:solidFill>
                  <a:srgbClr val="5A5A5A"/>
                </a:solidFill>
                <a:sym typeface="Arial"/>
              </a:rPr>
              <a:t>	 	</a:t>
            </a:r>
          </a:p>
          <a:p>
            <a:pPr marL="266700" marR="0" lvl="0" indent="-266700" algn="l" rtl="0">
              <a:lnSpc>
                <a:spcPct val="100000"/>
              </a:lnSpc>
              <a:spcBef>
                <a:spcPts val="1140"/>
              </a:spcBef>
              <a:spcAft>
                <a:spcPts val="240"/>
              </a:spcAft>
              <a:buClr>
                <a:srgbClr val="5A5A5A"/>
              </a:buClr>
              <a:buSzPct val="25000"/>
              <a:buFont typeface="Arial"/>
              <a:buNone/>
            </a:pPr>
            <a:r>
              <a:rPr lang="fr-FR" sz="1200" b="0" i="0" u="none" strike="noStrike" cap="none" dirty="0">
                <a:solidFill>
                  <a:srgbClr val="5A5A5A"/>
                </a:solidFill>
                <a:sym typeface="Arial"/>
              </a:rPr>
              <a:t>	</a:t>
            </a:r>
          </a:p>
        </p:txBody>
      </p:sp>
    </p:spTree>
    <p:extLst>
      <p:ext uri="{BB962C8B-B14F-4D97-AF65-F5344CB8AC3E}">
        <p14:creationId xmlns:p14="http://schemas.microsoft.com/office/powerpoint/2010/main" val="1744314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914400" y="88900"/>
            <a:ext cx="7978800" cy="736500"/>
          </a:xfrm>
          <a:prstGeom prst="rect">
            <a:avLst/>
          </a:prstGeom>
          <a:noFill/>
          <a:ln>
            <a:noFill/>
          </a:ln>
        </p:spPr>
        <p:txBody>
          <a:bodyPr lIns="92075" tIns="46025" rIns="92075" bIns="46025" anchor="ctr" anchorCtr="0">
            <a:noAutofit/>
          </a:bodyPr>
          <a:lstStyle/>
          <a:p>
            <a:pPr marL="0" marR="0" lvl="0" indent="0" algn="l" rtl="0">
              <a:lnSpc>
                <a:spcPct val="80000"/>
              </a:lnSpc>
              <a:spcBef>
                <a:spcPts val="0"/>
              </a:spcBef>
              <a:spcAft>
                <a:spcPts val="0"/>
              </a:spcAft>
              <a:buClr>
                <a:srgbClr val="E51519"/>
              </a:buClr>
              <a:buSzPct val="25000"/>
              <a:buFont typeface="Questrial"/>
              <a:buNone/>
            </a:pPr>
            <a:r>
              <a:rPr lang="en-US" sz="2600">
                <a:solidFill>
                  <a:srgbClr val="E51519"/>
                </a:solidFill>
                <a:latin typeface="Questrial"/>
                <a:ea typeface="Questrial"/>
                <a:cs typeface="Questrial"/>
                <a:sym typeface="Questrial"/>
              </a:rPr>
              <a:t>Lydie ROUE</a:t>
            </a:r>
            <a:br>
              <a:rPr lang="en-US" sz="2600" b="0" i="0" u="none" strike="noStrike" cap="none">
                <a:solidFill>
                  <a:srgbClr val="E51519"/>
                </a:solidFill>
                <a:latin typeface="Questrial"/>
                <a:ea typeface="Questrial"/>
                <a:cs typeface="Questrial"/>
                <a:sym typeface="Questrial"/>
              </a:rPr>
            </a:br>
            <a:endParaRPr lang="en-US" sz="2600" b="0" i="0" u="none" strike="noStrike" cap="none">
              <a:solidFill>
                <a:srgbClr val="E51519"/>
              </a:solidFill>
              <a:latin typeface="Questrial"/>
              <a:ea typeface="Questrial"/>
              <a:cs typeface="Questrial"/>
              <a:sym typeface="Questrial"/>
            </a:endParaRPr>
          </a:p>
        </p:txBody>
      </p:sp>
      <p:sp>
        <p:nvSpPr>
          <p:cNvPr id="175" name="Shape 175"/>
          <p:cNvSpPr txBox="1">
            <a:spLocks noGrp="1"/>
          </p:cNvSpPr>
          <p:nvPr>
            <p:ph type="body" idx="1"/>
          </p:nvPr>
        </p:nvSpPr>
        <p:spPr>
          <a:xfrm>
            <a:off x="925512" y="2276475"/>
            <a:ext cx="7967700" cy="3948000"/>
          </a:xfrm>
          <a:prstGeom prst="rect">
            <a:avLst/>
          </a:prstGeom>
          <a:noFill/>
          <a:ln>
            <a:noFill/>
          </a:ln>
        </p:spPr>
        <p:txBody>
          <a:bodyPr lIns="92075" tIns="46025" rIns="92075" bIns="46025" anchor="t" anchorCtr="0">
            <a:noAutofit/>
          </a:bodyPr>
          <a:lstStyle/>
          <a:p>
            <a:pPr marL="266700" marR="0" lvl="0" indent="-266700" algn="l" rtl="0">
              <a:lnSpc>
                <a:spcPct val="100000"/>
              </a:lnSpc>
              <a:spcBef>
                <a:spcPts val="0"/>
              </a:spcBef>
              <a:spcAft>
                <a:spcPts val="0"/>
              </a:spcAft>
              <a:buClr>
                <a:srgbClr val="DA162E"/>
              </a:buClr>
              <a:buSzPct val="75000"/>
              <a:buFont typeface="Noto Symbol"/>
              <a:buChar char="■"/>
            </a:pPr>
            <a:r>
              <a:rPr lang="en-US" sz="1600" b="0" i="0" u="none" strike="noStrike" cap="none">
                <a:solidFill>
                  <a:srgbClr val="5A5A5A"/>
                </a:solidFill>
                <a:latin typeface="Arial"/>
                <a:ea typeface="Arial"/>
                <a:cs typeface="Arial"/>
                <a:sym typeface="Arial"/>
              </a:rPr>
              <a:t>Qu’est-ce que le CIFFOP a changé pour moi ? </a:t>
            </a:r>
          </a:p>
          <a:p>
            <a:pPr marL="0" marR="0" lvl="0" indent="0" algn="l" rtl="0">
              <a:lnSpc>
                <a:spcPct val="100000"/>
              </a:lnSpc>
              <a:spcBef>
                <a:spcPts val="1520"/>
              </a:spcBef>
              <a:spcAft>
                <a:spcPts val="0"/>
              </a:spcAft>
              <a:buClr>
                <a:schemeClr val="dk1"/>
              </a:buClr>
              <a:buSzPct val="25000"/>
              <a:buFont typeface="Arial"/>
              <a:buNone/>
            </a:pPr>
            <a:r>
              <a:rPr lang="en-US" sz="1600">
                <a:solidFill>
                  <a:srgbClr val="5A5A5A"/>
                </a:solidFill>
              </a:rPr>
              <a:t>Le CIFFOP a quelque part facilité mon retour à la vie active en France en me plongeant au coeur de l’actualité RH.</a:t>
            </a:r>
          </a:p>
          <a:p>
            <a:pPr marL="266700" marR="0" lvl="0" indent="-266700" algn="l" rtl="0">
              <a:lnSpc>
                <a:spcPct val="100000"/>
              </a:lnSpc>
              <a:spcBef>
                <a:spcPts val="1520"/>
              </a:spcBef>
              <a:spcAft>
                <a:spcPts val="0"/>
              </a:spcAft>
              <a:buClr>
                <a:srgbClr val="DA162E"/>
              </a:buClr>
              <a:buSzPct val="75000"/>
              <a:buFont typeface="Noto Symbol"/>
              <a:buChar char="■"/>
            </a:pPr>
            <a:r>
              <a:rPr lang="en-US" sz="1600" b="0" i="0" u="none" strike="noStrike" cap="none">
                <a:solidFill>
                  <a:srgbClr val="5A5A5A"/>
                </a:solidFill>
                <a:latin typeface="Arial"/>
                <a:ea typeface="Arial"/>
                <a:cs typeface="Arial"/>
                <a:sym typeface="Arial"/>
              </a:rPr>
              <a:t>Que représente le CIFFOP pour moi ?</a:t>
            </a:r>
          </a:p>
          <a:p>
            <a:pPr marL="0" marR="0" lvl="0" indent="0" algn="l" rtl="0">
              <a:lnSpc>
                <a:spcPct val="100000"/>
              </a:lnSpc>
              <a:spcBef>
                <a:spcPts val="1520"/>
              </a:spcBef>
              <a:spcAft>
                <a:spcPts val="0"/>
              </a:spcAft>
              <a:buClr>
                <a:schemeClr val="dk1"/>
              </a:buClr>
              <a:buSzPct val="25000"/>
              <a:buFont typeface="Arial"/>
              <a:buNone/>
            </a:pPr>
            <a:r>
              <a:rPr lang="en-US" sz="1600">
                <a:solidFill>
                  <a:srgbClr val="5A5A5A"/>
                </a:solidFill>
              </a:rPr>
              <a:t>Un laboratoire RH inspirant où se rencontrent différents mondes et acteurs pour partager et faire évoluer la fonction RH !</a:t>
            </a:r>
          </a:p>
          <a:p>
            <a:pPr marL="266700" marR="0" lvl="0" indent="-266700" algn="l" rtl="0">
              <a:lnSpc>
                <a:spcPct val="100000"/>
              </a:lnSpc>
              <a:spcBef>
                <a:spcPts val="1520"/>
              </a:spcBef>
              <a:spcAft>
                <a:spcPts val="0"/>
              </a:spcAft>
              <a:buClr>
                <a:srgbClr val="DA162E"/>
              </a:buClr>
              <a:buSzPct val="75000"/>
              <a:buFont typeface="Noto Symbol"/>
              <a:buChar char="■"/>
            </a:pPr>
            <a:r>
              <a:rPr lang="en-US" sz="1600" b="0" i="0" u="none" strike="noStrike" cap="none">
                <a:solidFill>
                  <a:srgbClr val="5A5A5A"/>
                </a:solidFill>
                <a:latin typeface="Arial"/>
                <a:ea typeface="Arial"/>
                <a:cs typeface="Arial"/>
                <a:sym typeface="Arial"/>
              </a:rPr>
              <a:t>Si je devais donner un conseil à mon meilleur ami qui envisage de faire le CIFFOP, je lui dirais :  </a:t>
            </a:r>
          </a:p>
          <a:p>
            <a:pPr marL="0" marR="0" lvl="0" indent="0" algn="l" rtl="0">
              <a:lnSpc>
                <a:spcPct val="100000"/>
              </a:lnSpc>
              <a:spcBef>
                <a:spcPts val="1520"/>
              </a:spcBef>
              <a:spcAft>
                <a:spcPts val="0"/>
              </a:spcAft>
              <a:buNone/>
            </a:pPr>
            <a:r>
              <a:rPr lang="en-US" sz="1600">
                <a:solidFill>
                  <a:srgbClr val="5A5A5A"/>
                </a:solidFill>
              </a:rPr>
              <a:t>Prendre des vacances et acheter un stock de vitamines </a:t>
            </a:r>
            <a:r>
              <a:rPr lang="en-US" sz="1600">
                <a:solidFill>
                  <a:schemeClr val="dk2"/>
                </a:solidFill>
              </a:rPr>
              <a:t>avant de démarrer cette année riche et intense qui passe finalement très vite...</a:t>
            </a:r>
          </a:p>
          <a:p>
            <a:pPr marL="0" marR="0" lvl="0" indent="0" algn="l" rtl="0">
              <a:spcBef>
                <a:spcPts val="0"/>
              </a:spcBef>
              <a:buSzPct val="25000"/>
              <a:buNone/>
            </a:pPr>
            <a:endParaRPr sz="2800" b="1" i="0" u="none" strike="noStrike" cap="none">
              <a:solidFill>
                <a:srgbClr val="5A5A5A"/>
              </a:solidFill>
              <a:latin typeface="Arial"/>
              <a:ea typeface="Arial"/>
              <a:cs typeface="Arial"/>
              <a:sym typeface="Arial"/>
            </a:endParaRPr>
          </a:p>
        </p:txBody>
      </p:sp>
      <p:sp>
        <p:nvSpPr>
          <p:cNvPr id="176" name="Shape 176"/>
          <p:cNvSpPr txBox="1">
            <a:spLocks noGrp="1"/>
          </p:cNvSpPr>
          <p:nvPr>
            <p:ph type="body" idx="2"/>
          </p:nvPr>
        </p:nvSpPr>
        <p:spPr>
          <a:xfrm>
            <a:off x="900112" y="476250"/>
            <a:ext cx="6119699" cy="1224000"/>
          </a:xfrm>
          <a:prstGeom prst="rect">
            <a:avLst/>
          </a:prstGeom>
          <a:noFill/>
          <a:ln>
            <a:noFill/>
          </a:ln>
        </p:spPr>
        <p:txBody>
          <a:bodyPr lIns="92075" tIns="46025" rIns="92075" bIns="46025" anchor="t" anchorCtr="0">
            <a:noAutofit/>
          </a:bodyPr>
          <a:lstStyle/>
          <a:p>
            <a:pPr marL="266700" marR="0" lvl="0" indent="-266700" algn="l" rtl="0">
              <a:lnSpc>
                <a:spcPct val="100000"/>
              </a:lnSpc>
              <a:spcBef>
                <a:spcPts val="0"/>
              </a:spcBef>
              <a:spcAft>
                <a:spcPts val="0"/>
              </a:spcAft>
              <a:buClr>
                <a:srgbClr val="DA162E"/>
              </a:buClr>
              <a:buSzPct val="75000"/>
              <a:buFont typeface="Noto Symbol"/>
              <a:buChar char="■"/>
            </a:pPr>
            <a:r>
              <a:rPr lang="en-US" sz="1600" dirty="0" err="1">
                <a:solidFill>
                  <a:srgbClr val="5A5A5A"/>
                </a:solidFill>
              </a:rPr>
              <a:t>Responsable</a:t>
            </a:r>
            <a:r>
              <a:rPr lang="en-US" sz="1600" dirty="0">
                <a:solidFill>
                  <a:srgbClr val="5A5A5A"/>
                </a:solidFill>
              </a:rPr>
              <a:t> RH </a:t>
            </a:r>
            <a:r>
              <a:rPr lang="en-US" sz="1600" dirty="0" err="1">
                <a:solidFill>
                  <a:srgbClr val="5A5A5A"/>
                </a:solidFill>
              </a:rPr>
              <a:t>Siège</a:t>
            </a:r>
            <a:r>
              <a:rPr lang="en-US" sz="1600" dirty="0">
                <a:solidFill>
                  <a:srgbClr val="5A5A5A"/>
                </a:solidFill>
              </a:rPr>
              <a:t> - MÉDECINS SANS FRONTIÈRES</a:t>
            </a:r>
          </a:p>
          <a:p>
            <a:pPr marL="266700" marR="0" lvl="0" indent="-266700" algn="l" rtl="0">
              <a:lnSpc>
                <a:spcPct val="100000"/>
              </a:lnSpc>
              <a:spcBef>
                <a:spcPts val="1220"/>
              </a:spcBef>
              <a:spcAft>
                <a:spcPts val="0"/>
              </a:spcAft>
              <a:buClr>
                <a:schemeClr val="dk1"/>
              </a:buClr>
              <a:buSzPct val="25000"/>
              <a:buFont typeface="Arial"/>
              <a:buNone/>
            </a:pPr>
            <a:endParaRPr sz="1200" b="0" i="0" u="none" strike="noStrike" cap="none" dirty="0">
              <a:solidFill>
                <a:srgbClr val="5A5A5A"/>
              </a:solidFill>
              <a:latin typeface="Arial"/>
              <a:ea typeface="Arial"/>
              <a:cs typeface="Arial"/>
              <a:sym typeface="Arial"/>
            </a:endParaRPr>
          </a:p>
          <a:p>
            <a:pPr marL="266700" marR="0" lvl="0" indent="-266700" algn="l" rtl="0">
              <a:lnSpc>
                <a:spcPct val="100000"/>
              </a:lnSpc>
              <a:spcBef>
                <a:spcPts val="1140"/>
              </a:spcBef>
              <a:spcAft>
                <a:spcPts val="0"/>
              </a:spcAft>
              <a:buClr>
                <a:srgbClr val="5A5A5A"/>
              </a:buClr>
              <a:buSzPct val="25000"/>
              <a:buFont typeface="Arial"/>
              <a:buNone/>
            </a:pPr>
            <a:r>
              <a:rPr lang="en-US" sz="1200" b="0" i="0" u="none" strike="noStrike" cap="none" dirty="0">
                <a:solidFill>
                  <a:srgbClr val="5A5A5A"/>
                </a:solidFill>
                <a:latin typeface="Arial"/>
                <a:ea typeface="Arial"/>
                <a:cs typeface="Arial"/>
                <a:sym typeface="Arial"/>
              </a:rPr>
              <a:t>	</a:t>
            </a:r>
          </a:p>
          <a:p>
            <a:pPr marL="266700" marR="0" lvl="0" indent="-266700" algn="l" rtl="0">
              <a:lnSpc>
                <a:spcPct val="100000"/>
              </a:lnSpc>
              <a:spcBef>
                <a:spcPts val="1140"/>
              </a:spcBef>
              <a:spcAft>
                <a:spcPts val="0"/>
              </a:spcAft>
              <a:buClr>
                <a:srgbClr val="5A5A5A"/>
              </a:buClr>
              <a:buSzPct val="25000"/>
              <a:buFont typeface="Arial"/>
              <a:buNone/>
            </a:pPr>
            <a:r>
              <a:rPr lang="en-US" sz="1200" b="0" i="0" u="none" strike="noStrike" cap="none" dirty="0">
                <a:solidFill>
                  <a:srgbClr val="5A5A5A"/>
                </a:solidFill>
                <a:latin typeface="Arial"/>
                <a:ea typeface="Arial"/>
                <a:cs typeface="Arial"/>
                <a:sym typeface="Arial"/>
              </a:rPr>
              <a:t>	 	</a:t>
            </a:r>
          </a:p>
          <a:p>
            <a:pPr marL="266700" marR="0" lvl="0" indent="-266700" algn="l" rtl="0">
              <a:lnSpc>
                <a:spcPct val="100000"/>
              </a:lnSpc>
              <a:spcBef>
                <a:spcPts val="1140"/>
              </a:spcBef>
              <a:spcAft>
                <a:spcPts val="240"/>
              </a:spcAft>
              <a:buClr>
                <a:srgbClr val="5A5A5A"/>
              </a:buClr>
              <a:buSzPct val="25000"/>
              <a:buFont typeface="Arial"/>
              <a:buNone/>
            </a:pPr>
            <a:r>
              <a:rPr lang="en-US" sz="1200" b="0" i="0" u="none" strike="noStrike" cap="none" dirty="0">
                <a:solidFill>
                  <a:srgbClr val="5A5A5A"/>
                </a:solidFill>
                <a:latin typeface="Arial"/>
                <a:ea typeface="Arial"/>
                <a:cs typeface="Arial"/>
                <a:sym typeface="Arial"/>
              </a:rPr>
              <a:t>	</a:t>
            </a:r>
          </a:p>
        </p:txBody>
      </p:sp>
      <p:sp>
        <p:nvSpPr>
          <p:cNvPr id="177" name="Shape 177"/>
          <p:cNvSpPr txBox="1"/>
          <p:nvPr/>
        </p:nvSpPr>
        <p:spPr>
          <a:xfrm>
            <a:off x="7308850" y="0"/>
            <a:ext cx="1835100" cy="1916100"/>
          </a:xfrm>
          <a:prstGeom prst="rect">
            <a:avLst/>
          </a:prstGeom>
          <a:solidFill>
            <a:schemeClr val="lt1"/>
          </a:solid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defTabSz="914400">
              <a:buClr>
                <a:srgbClr val="5A5A5A"/>
              </a:buClr>
              <a:buFont typeface="Arial"/>
              <a:buNone/>
            </a:pPr>
            <a:endParaRPr kern="0">
              <a:solidFill>
                <a:srgbClr val="5A5A5A"/>
              </a:solidFill>
              <a:ea typeface="Arial"/>
              <a:cs typeface="Arial"/>
              <a:sym typeface="Arial"/>
            </a:endParaRPr>
          </a:p>
          <a:p>
            <a:pPr defTabSz="914400">
              <a:buClr>
                <a:srgbClr val="5A5A5A"/>
              </a:buClr>
              <a:buFont typeface="Arial"/>
              <a:buNone/>
            </a:pPr>
            <a:endParaRPr kern="0">
              <a:solidFill>
                <a:srgbClr val="5A5A5A"/>
              </a:solidFill>
              <a:ea typeface="Arial"/>
              <a:cs typeface="Arial"/>
              <a:sym typeface="Arial"/>
            </a:endParaRPr>
          </a:p>
          <a:p>
            <a:pPr defTabSz="914400">
              <a:buClr>
                <a:srgbClr val="5A5A5A"/>
              </a:buClr>
              <a:buSzPct val="25000"/>
              <a:buFont typeface="Arial"/>
              <a:buNone/>
            </a:pPr>
            <a:r>
              <a:rPr lang="en-US" kern="0">
                <a:solidFill>
                  <a:srgbClr val="5A5A5A"/>
                </a:solidFill>
                <a:ea typeface="Arial"/>
                <a:cs typeface="Arial"/>
                <a:sym typeface="Arial"/>
              </a:rPr>
              <a:t>       Photo</a:t>
            </a:r>
          </a:p>
        </p:txBody>
      </p:sp>
      <p:pic>
        <p:nvPicPr>
          <p:cNvPr id="178" name="Shape 178" descr="IMG_20161123_203615.jpg"/>
          <p:cNvPicPr preferRelativeResize="0"/>
          <p:nvPr/>
        </p:nvPicPr>
        <p:blipFill rotWithShape="1">
          <a:blip r:embed="rId3">
            <a:alphaModFix/>
          </a:blip>
          <a:srcRect b="21691"/>
          <a:stretch/>
        </p:blipFill>
        <p:spPr>
          <a:xfrm>
            <a:off x="7286975" y="12700"/>
            <a:ext cx="1835100" cy="1916099"/>
          </a:xfrm>
          <a:prstGeom prst="rect">
            <a:avLst/>
          </a:prstGeom>
          <a:noFill/>
          <a:ln>
            <a:noFill/>
          </a:ln>
        </p:spPr>
      </p:pic>
    </p:spTree>
    <p:extLst>
      <p:ext uri="{BB962C8B-B14F-4D97-AF65-F5344CB8AC3E}">
        <p14:creationId xmlns:p14="http://schemas.microsoft.com/office/powerpoint/2010/main" val="1386961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914400" y="88900"/>
            <a:ext cx="7978800" cy="736500"/>
          </a:xfrm>
          <a:prstGeom prst="rect">
            <a:avLst/>
          </a:prstGeom>
          <a:noFill/>
          <a:ln>
            <a:noFill/>
          </a:ln>
        </p:spPr>
        <p:txBody>
          <a:bodyPr lIns="92075" tIns="46025" rIns="92075" bIns="46025" anchor="ctr" anchorCtr="0">
            <a:noAutofit/>
          </a:bodyPr>
          <a:lstStyle/>
          <a:p>
            <a:pPr marL="0" marR="0" lvl="0" indent="0" rtl="0">
              <a:lnSpc>
                <a:spcPct val="80000"/>
              </a:lnSpc>
              <a:spcBef>
                <a:spcPts val="0"/>
              </a:spcBef>
              <a:spcAft>
                <a:spcPts val="0"/>
              </a:spcAft>
              <a:buClr>
                <a:srgbClr val="E51519"/>
              </a:buClr>
              <a:buSzPct val="25000"/>
              <a:buFont typeface="Questrial"/>
              <a:buNone/>
            </a:pPr>
            <a:r>
              <a:rPr lang="en-US" sz="2600">
                <a:solidFill>
                  <a:srgbClr val="E51519"/>
                </a:solidFill>
                <a:latin typeface="Questrial"/>
                <a:ea typeface="Questrial"/>
                <a:cs typeface="Questrial"/>
                <a:sym typeface="Questrial"/>
              </a:rPr>
              <a:t>Juliette SALOU</a:t>
            </a:r>
          </a:p>
        </p:txBody>
      </p:sp>
      <p:sp>
        <p:nvSpPr>
          <p:cNvPr id="184" name="Shape 184"/>
          <p:cNvSpPr txBox="1">
            <a:spLocks noGrp="1"/>
          </p:cNvSpPr>
          <p:nvPr>
            <p:ph type="body" idx="2"/>
          </p:nvPr>
        </p:nvSpPr>
        <p:spPr>
          <a:xfrm>
            <a:off x="900112" y="628650"/>
            <a:ext cx="6119699" cy="1224000"/>
          </a:xfrm>
          <a:prstGeom prst="rect">
            <a:avLst/>
          </a:prstGeom>
          <a:noFill/>
          <a:ln>
            <a:noFill/>
          </a:ln>
        </p:spPr>
        <p:txBody>
          <a:bodyPr lIns="92075" tIns="46025" rIns="92075" bIns="46025" anchor="t" anchorCtr="0">
            <a:noAutofit/>
          </a:bodyPr>
          <a:lstStyle/>
          <a:p>
            <a:pPr marL="266700" marR="0" lvl="0" indent="-266700" algn="l" rtl="0">
              <a:lnSpc>
                <a:spcPct val="100000"/>
              </a:lnSpc>
              <a:spcBef>
                <a:spcPts val="0"/>
              </a:spcBef>
              <a:spcAft>
                <a:spcPts val="0"/>
              </a:spcAft>
              <a:buClr>
                <a:srgbClr val="DA162E"/>
              </a:buClr>
              <a:buSzPct val="75000"/>
              <a:buFont typeface="Noto Symbol"/>
              <a:buChar char="■"/>
            </a:pPr>
            <a:r>
              <a:rPr lang="en-US" sz="1600" dirty="0" err="1">
                <a:solidFill>
                  <a:srgbClr val="5A5A5A"/>
                </a:solidFill>
              </a:rPr>
              <a:t>Consultante</a:t>
            </a:r>
            <a:r>
              <a:rPr lang="en-US" sz="1600" dirty="0">
                <a:solidFill>
                  <a:srgbClr val="5A5A5A"/>
                </a:solidFill>
              </a:rPr>
              <a:t> senior - ALTEDIA</a:t>
            </a:r>
          </a:p>
          <a:p>
            <a:pPr marL="266700" marR="0" lvl="0" indent="-266700" algn="l" rtl="0">
              <a:lnSpc>
                <a:spcPct val="100000"/>
              </a:lnSpc>
              <a:spcBef>
                <a:spcPts val="1220"/>
              </a:spcBef>
              <a:spcAft>
                <a:spcPts val="0"/>
              </a:spcAft>
              <a:buClr>
                <a:schemeClr val="dk1"/>
              </a:buClr>
              <a:buSzPct val="25000"/>
              <a:buFont typeface="Arial"/>
              <a:buNone/>
            </a:pPr>
            <a:endParaRPr sz="1200" b="0" i="0" u="none" strike="noStrike" cap="none" dirty="0">
              <a:solidFill>
                <a:srgbClr val="5A5A5A"/>
              </a:solidFill>
              <a:latin typeface="Arial"/>
              <a:ea typeface="Arial"/>
              <a:cs typeface="Arial"/>
              <a:sym typeface="Arial"/>
            </a:endParaRPr>
          </a:p>
          <a:p>
            <a:pPr marL="266700" marR="0" lvl="0" indent="-266700" algn="l" rtl="0">
              <a:lnSpc>
                <a:spcPct val="100000"/>
              </a:lnSpc>
              <a:spcBef>
                <a:spcPts val="1140"/>
              </a:spcBef>
              <a:spcAft>
                <a:spcPts val="0"/>
              </a:spcAft>
              <a:buClr>
                <a:srgbClr val="5A5A5A"/>
              </a:buClr>
              <a:buSzPct val="25000"/>
              <a:buFont typeface="Arial"/>
              <a:buNone/>
            </a:pPr>
            <a:r>
              <a:rPr lang="en-US" sz="1200" b="0" i="0" u="none" strike="noStrike" cap="none" dirty="0">
                <a:solidFill>
                  <a:srgbClr val="5A5A5A"/>
                </a:solidFill>
                <a:latin typeface="Arial"/>
                <a:ea typeface="Arial"/>
                <a:cs typeface="Arial"/>
                <a:sym typeface="Arial"/>
              </a:rPr>
              <a:t>	</a:t>
            </a:r>
          </a:p>
          <a:p>
            <a:pPr marL="266700" marR="0" lvl="0" indent="-266700" algn="l" rtl="0">
              <a:lnSpc>
                <a:spcPct val="100000"/>
              </a:lnSpc>
              <a:spcBef>
                <a:spcPts val="1140"/>
              </a:spcBef>
              <a:spcAft>
                <a:spcPts val="0"/>
              </a:spcAft>
              <a:buClr>
                <a:srgbClr val="5A5A5A"/>
              </a:buClr>
              <a:buSzPct val="25000"/>
              <a:buFont typeface="Arial"/>
              <a:buNone/>
            </a:pPr>
            <a:r>
              <a:rPr lang="en-US" sz="1200" b="0" i="0" u="none" strike="noStrike" cap="none" dirty="0">
                <a:solidFill>
                  <a:srgbClr val="5A5A5A"/>
                </a:solidFill>
                <a:latin typeface="Arial"/>
                <a:ea typeface="Arial"/>
                <a:cs typeface="Arial"/>
                <a:sym typeface="Arial"/>
              </a:rPr>
              <a:t>	 	</a:t>
            </a:r>
          </a:p>
          <a:p>
            <a:pPr marL="266700" marR="0" lvl="0" indent="-266700" algn="l" rtl="0">
              <a:lnSpc>
                <a:spcPct val="100000"/>
              </a:lnSpc>
              <a:spcBef>
                <a:spcPts val="1140"/>
              </a:spcBef>
              <a:spcAft>
                <a:spcPts val="240"/>
              </a:spcAft>
              <a:buClr>
                <a:srgbClr val="5A5A5A"/>
              </a:buClr>
              <a:buSzPct val="25000"/>
              <a:buFont typeface="Arial"/>
              <a:buNone/>
            </a:pPr>
            <a:r>
              <a:rPr lang="en-US" sz="1200" b="0" i="0" u="none" strike="noStrike" cap="none" dirty="0">
                <a:solidFill>
                  <a:srgbClr val="5A5A5A"/>
                </a:solidFill>
                <a:latin typeface="Arial"/>
                <a:ea typeface="Arial"/>
                <a:cs typeface="Arial"/>
                <a:sym typeface="Arial"/>
              </a:rPr>
              <a:t>	</a:t>
            </a:r>
          </a:p>
        </p:txBody>
      </p:sp>
      <p:sp>
        <p:nvSpPr>
          <p:cNvPr id="185" name="Shape 185"/>
          <p:cNvSpPr txBox="1"/>
          <p:nvPr/>
        </p:nvSpPr>
        <p:spPr>
          <a:xfrm>
            <a:off x="7308850" y="0"/>
            <a:ext cx="1835099" cy="1916100"/>
          </a:xfrm>
          <a:prstGeom prst="rect">
            <a:avLst/>
          </a:prstGeom>
          <a:solidFill>
            <a:schemeClr val="lt1"/>
          </a:solid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defTabSz="914400">
              <a:buClr>
                <a:srgbClr val="5A5A5A"/>
              </a:buClr>
              <a:buFont typeface="Arial"/>
              <a:buNone/>
            </a:pPr>
            <a:endParaRPr kern="0">
              <a:solidFill>
                <a:srgbClr val="5A5A5A"/>
              </a:solidFill>
              <a:ea typeface="Arial"/>
              <a:cs typeface="Arial"/>
              <a:sym typeface="Arial"/>
            </a:endParaRPr>
          </a:p>
          <a:p>
            <a:pPr defTabSz="914400">
              <a:buClr>
                <a:srgbClr val="5A5A5A"/>
              </a:buClr>
              <a:buFont typeface="Arial"/>
              <a:buNone/>
            </a:pPr>
            <a:endParaRPr kern="0">
              <a:solidFill>
                <a:srgbClr val="5A5A5A"/>
              </a:solidFill>
              <a:ea typeface="Arial"/>
              <a:cs typeface="Arial"/>
              <a:sym typeface="Arial"/>
            </a:endParaRPr>
          </a:p>
          <a:p>
            <a:pPr defTabSz="914400">
              <a:buClr>
                <a:srgbClr val="5A5A5A"/>
              </a:buClr>
              <a:buSzPct val="25000"/>
              <a:buFont typeface="Arial"/>
              <a:buNone/>
            </a:pPr>
            <a:r>
              <a:rPr lang="en-US" kern="0">
                <a:solidFill>
                  <a:srgbClr val="5A5A5A"/>
                </a:solidFill>
                <a:ea typeface="Arial"/>
                <a:cs typeface="Arial"/>
                <a:sym typeface="Arial"/>
              </a:rPr>
              <a:t>       Photo</a:t>
            </a:r>
          </a:p>
        </p:txBody>
      </p:sp>
      <p:sp>
        <p:nvSpPr>
          <p:cNvPr id="186" name="Shape 186"/>
          <p:cNvSpPr txBox="1">
            <a:spLocks noGrp="1"/>
          </p:cNvSpPr>
          <p:nvPr>
            <p:ph type="body" idx="1"/>
          </p:nvPr>
        </p:nvSpPr>
        <p:spPr>
          <a:xfrm>
            <a:off x="925512" y="2276475"/>
            <a:ext cx="7967700" cy="3948000"/>
          </a:xfrm>
          <a:prstGeom prst="rect">
            <a:avLst/>
          </a:prstGeom>
          <a:noFill/>
          <a:ln>
            <a:noFill/>
          </a:ln>
        </p:spPr>
        <p:txBody>
          <a:bodyPr lIns="92075" tIns="46025" rIns="92075" bIns="46025" anchor="t" anchorCtr="0">
            <a:noAutofit/>
          </a:bodyPr>
          <a:lstStyle/>
          <a:p>
            <a:pPr marL="266700" marR="0" lvl="0" indent="-266700" algn="l" rtl="0">
              <a:lnSpc>
                <a:spcPct val="100000"/>
              </a:lnSpc>
              <a:spcBef>
                <a:spcPts val="0"/>
              </a:spcBef>
              <a:spcAft>
                <a:spcPts val="0"/>
              </a:spcAft>
              <a:buClr>
                <a:srgbClr val="DA162E"/>
              </a:buClr>
              <a:buSzPct val="75000"/>
              <a:buFont typeface="Noto Symbol"/>
              <a:buChar char="■"/>
            </a:pPr>
            <a:r>
              <a:rPr lang="en-US" sz="1600" b="0" i="0" u="none" strike="noStrike" cap="none">
                <a:solidFill>
                  <a:srgbClr val="5A5A5A"/>
                </a:solidFill>
                <a:latin typeface="Arial"/>
                <a:ea typeface="Arial"/>
                <a:cs typeface="Arial"/>
                <a:sym typeface="Arial"/>
              </a:rPr>
              <a:t>Qu’est-ce que le CIFFOP a changé pour moi ?</a:t>
            </a:r>
          </a:p>
          <a:p>
            <a:pPr marL="266700" marR="0" lvl="0" indent="-266700" algn="l" rtl="0">
              <a:lnSpc>
                <a:spcPct val="100000"/>
              </a:lnSpc>
              <a:spcBef>
                <a:spcPts val="1520"/>
              </a:spcBef>
              <a:spcAft>
                <a:spcPts val="0"/>
              </a:spcAft>
              <a:buClr>
                <a:schemeClr val="dk1"/>
              </a:buClr>
              <a:buSzPct val="25000"/>
              <a:buFont typeface="Arial"/>
              <a:buNone/>
            </a:pPr>
            <a:r>
              <a:rPr lang="en-US" sz="1600">
                <a:solidFill>
                  <a:srgbClr val="5A5A5A"/>
                </a:solidFill>
              </a:rPr>
              <a:t>Le CIFFOP m’a permis de découvrir le panorama de tout ce que recouvrent les fonctions RH. Il m’a aussi permis de valider un niveau de diplôme et de connaissances indispensable à la poursuite de ma carrière dans ce domaine.</a:t>
            </a:r>
          </a:p>
          <a:p>
            <a:pPr marL="266700" marR="0" lvl="0" indent="-266700" algn="l" rtl="0">
              <a:lnSpc>
                <a:spcPct val="100000"/>
              </a:lnSpc>
              <a:spcBef>
                <a:spcPts val="1520"/>
              </a:spcBef>
              <a:spcAft>
                <a:spcPts val="0"/>
              </a:spcAft>
              <a:buClr>
                <a:srgbClr val="DA162E"/>
              </a:buClr>
              <a:buSzPct val="75000"/>
              <a:buFont typeface="Noto Symbol"/>
              <a:buChar char="■"/>
            </a:pPr>
            <a:r>
              <a:rPr lang="en-US" sz="1600" b="0" i="0" u="none" strike="noStrike" cap="none">
                <a:solidFill>
                  <a:srgbClr val="5A5A5A"/>
                </a:solidFill>
                <a:latin typeface="Arial"/>
                <a:ea typeface="Arial"/>
                <a:cs typeface="Arial"/>
                <a:sym typeface="Arial"/>
              </a:rPr>
              <a:t>Que représente le CIFFOP pour moi ?</a:t>
            </a:r>
          </a:p>
          <a:p>
            <a:pPr marL="266700" marR="0" lvl="0" indent="-266700" algn="l" rtl="0">
              <a:lnSpc>
                <a:spcPct val="100000"/>
              </a:lnSpc>
              <a:spcBef>
                <a:spcPts val="1520"/>
              </a:spcBef>
              <a:spcAft>
                <a:spcPts val="0"/>
              </a:spcAft>
              <a:buClr>
                <a:schemeClr val="dk1"/>
              </a:buClr>
              <a:buSzPct val="25000"/>
              <a:buFont typeface="Arial"/>
              <a:buNone/>
            </a:pPr>
            <a:r>
              <a:rPr lang="en-US" sz="1600">
                <a:solidFill>
                  <a:srgbClr val="5A5A5A"/>
                </a:solidFill>
              </a:rPr>
              <a:t>Une chance, un enrichissement professionnel et humain, et une motivation encore plus grande pour poursuivre mon chemin dans les RH.</a:t>
            </a:r>
          </a:p>
          <a:p>
            <a:pPr marL="266700" marR="0" lvl="0" indent="-266700" algn="l" rtl="0">
              <a:lnSpc>
                <a:spcPct val="100000"/>
              </a:lnSpc>
              <a:spcBef>
                <a:spcPts val="1520"/>
              </a:spcBef>
              <a:spcAft>
                <a:spcPts val="0"/>
              </a:spcAft>
              <a:buClr>
                <a:srgbClr val="DA162E"/>
              </a:buClr>
              <a:buSzPct val="75000"/>
              <a:buFont typeface="Noto Symbol"/>
              <a:buChar char="■"/>
            </a:pPr>
            <a:r>
              <a:rPr lang="en-US" sz="1600" b="0" i="0" u="none" strike="noStrike" cap="none">
                <a:solidFill>
                  <a:srgbClr val="5A5A5A"/>
                </a:solidFill>
                <a:latin typeface="Arial"/>
                <a:ea typeface="Arial"/>
                <a:cs typeface="Arial"/>
                <a:sym typeface="Arial"/>
              </a:rPr>
              <a:t>Si je devais donner un conseil à mon meilleur ami qui envisage de faire le CIFFOP, je lui dirais : </a:t>
            </a:r>
          </a:p>
          <a:p>
            <a:pPr marL="0" marR="0" lvl="0" indent="0" algn="l" rtl="0">
              <a:lnSpc>
                <a:spcPct val="100000"/>
              </a:lnSpc>
              <a:spcBef>
                <a:spcPts val="1520"/>
              </a:spcBef>
              <a:spcAft>
                <a:spcPts val="0"/>
              </a:spcAft>
              <a:buNone/>
            </a:pPr>
            <a:r>
              <a:rPr lang="en-US" sz="1600">
                <a:solidFill>
                  <a:srgbClr val="5A5A5A"/>
                </a:solidFill>
              </a:rPr>
              <a:t>Tu connaîtras des moments de découragement, mais ta motivation et l’esprit de groupe te permettront de les dépasser.</a:t>
            </a:r>
          </a:p>
          <a:p>
            <a:pPr marL="266700" marR="0" lvl="0" indent="-266700" algn="l" rtl="0">
              <a:lnSpc>
                <a:spcPct val="100000"/>
              </a:lnSpc>
              <a:spcBef>
                <a:spcPts val="2420"/>
              </a:spcBef>
              <a:spcAft>
                <a:spcPts val="560"/>
              </a:spcAft>
              <a:buClr>
                <a:srgbClr val="DA162E"/>
              </a:buClr>
              <a:buSzPct val="75000"/>
              <a:buFont typeface="Noto Symbol"/>
              <a:buNone/>
            </a:pPr>
            <a:endParaRPr sz="2800" b="1" i="0" u="none" strike="noStrike" cap="none">
              <a:solidFill>
                <a:srgbClr val="5A5A5A"/>
              </a:solidFill>
              <a:latin typeface="Arial"/>
              <a:ea typeface="Arial"/>
              <a:cs typeface="Arial"/>
              <a:sym typeface="Arial"/>
            </a:endParaRPr>
          </a:p>
          <a:p>
            <a:pPr marL="0" marR="0" lvl="0" indent="0" algn="l" rtl="0">
              <a:spcBef>
                <a:spcPts val="0"/>
              </a:spcBef>
              <a:buSzPct val="25000"/>
              <a:buNone/>
            </a:pPr>
            <a:endParaRPr sz="2800" b="1" i="0" u="none" strike="noStrike" cap="none">
              <a:solidFill>
                <a:srgbClr val="5A5A5A"/>
              </a:solidFill>
              <a:latin typeface="Arial"/>
              <a:ea typeface="Arial"/>
              <a:cs typeface="Arial"/>
              <a:sym typeface="Arial"/>
            </a:endParaRPr>
          </a:p>
        </p:txBody>
      </p:sp>
      <p:pic>
        <p:nvPicPr>
          <p:cNvPr id="187" name="Shape 187" descr="SALOU Juliette.jpg"/>
          <p:cNvPicPr preferRelativeResize="0"/>
          <p:nvPr/>
        </p:nvPicPr>
        <p:blipFill>
          <a:blip r:embed="rId3">
            <a:alphaModFix/>
          </a:blip>
          <a:stretch>
            <a:fillRect/>
          </a:stretch>
        </p:blipFill>
        <p:spPr>
          <a:xfrm>
            <a:off x="7300999" y="0"/>
            <a:ext cx="1835099" cy="2094116"/>
          </a:xfrm>
          <a:prstGeom prst="rect">
            <a:avLst/>
          </a:prstGeom>
          <a:noFill/>
          <a:ln>
            <a:noFill/>
          </a:ln>
        </p:spPr>
      </p:pic>
    </p:spTree>
    <p:extLst>
      <p:ext uri="{BB962C8B-B14F-4D97-AF65-F5344CB8AC3E}">
        <p14:creationId xmlns:p14="http://schemas.microsoft.com/office/powerpoint/2010/main" val="270004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914400" y="88900"/>
            <a:ext cx="7978800" cy="736499"/>
          </a:xfrm>
          <a:prstGeom prst="rect">
            <a:avLst/>
          </a:prstGeom>
          <a:noFill/>
          <a:ln>
            <a:noFill/>
          </a:ln>
        </p:spPr>
        <p:txBody>
          <a:bodyPr lIns="92075" tIns="46025" rIns="92075" bIns="46025" anchor="ctr" anchorCtr="0">
            <a:noAutofit/>
          </a:bodyPr>
          <a:lstStyle/>
          <a:p>
            <a:pPr marL="0" marR="0" lvl="0" indent="0" algn="l" rtl="0">
              <a:lnSpc>
                <a:spcPct val="80000"/>
              </a:lnSpc>
              <a:spcBef>
                <a:spcPts val="0"/>
              </a:spcBef>
              <a:spcAft>
                <a:spcPts val="0"/>
              </a:spcAft>
              <a:buClr>
                <a:srgbClr val="E51519"/>
              </a:buClr>
              <a:buSzPct val="25000"/>
              <a:buFont typeface="Questrial"/>
              <a:buNone/>
            </a:pPr>
            <a:r>
              <a:rPr lang="en-US" sz="2600">
                <a:solidFill>
                  <a:srgbClr val="E51519"/>
                </a:solidFill>
                <a:latin typeface="Questrial"/>
                <a:ea typeface="Questrial"/>
                <a:cs typeface="Questrial"/>
                <a:sym typeface="Questrial"/>
              </a:rPr>
              <a:t>Julie SEVIN-FRAPPIER</a:t>
            </a:r>
            <a:br>
              <a:rPr lang="en-US" sz="2600" b="0" i="0" u="none" strike="noStrike" cap="none">
                <a:solidFill>
                  <a:srgbClr val="E51519"/>
                </a:solidFill>
                <a:latin typeface="Questrial"/>
                <a:ea typeface="Questrial"/>
                <a:cs typeface="Questrial"/>
                <a:sym typeface="Questrial"/>
              </a:rPr>
            </a:br>
            <a:endParaRPr lang="en-US" sz="2600" b="0" i="0" u="none" strike="noStrike" cap="none">
              <a:solidFill>
                <a:srgbClr val="E51519"/>
              </a:solidFill>
              <a:latin typeface="Questrial"/>
              <a:ea typeface="Questrial"/>
              <a:cs typeface="Questrial"/>
              <a:sym typeface="Questrial"/>
            </a:endParaRPr>
          </a:p>
        </p:txBody>
      </p:sp>
      <p:sp>
        <p:nvSpPr>
          <p:cNvPr id="193" name="Shape 193"/>
          <p:cNvSpPr txBox="1">
            <a:spLocks noGrp="1"/>
          </p:cNvSpPr>
          <p:nvPr>
            <p:ph type="body" idx="1"/>
          </p:nvPr>
        </p:nvSpPr>
        <p:spPr>
          <a:xfrm>
            <a:off x="925512" y="2276475"/>
            <a:ext cx="7967700" cy="3947999"/>
          </a:xfrm>
          <a:prstGeom prst="rect">
            <a:avLst/>
          </a:prstGeom>
          <a:noFill/>
          <a:ln>
            <a:noFill/>
          </a:ln>
        </p:spPr>
        <p:txBody>
          <a:bodyPr lIns="92075" tIns="46025" rIns="92075" bIns="46025" anchor="t" anchorCtr="0">
            <a:noAutofit/>
          </a:bodyPr>
          <a:lstStyle/>
          <a:p>
            <a:pPr marL="266700" marR="0" lvl="0" indent="-266700" algn="l" rtl="0">
              <a:lnSpc>
                <a:spcPct val="100000"/>
              </a:lnSpc>
              <a:spcBef>
                <a:spcPts val="0"/>
              </a:spcBef>
              <a:spcAft>
                <a:spcPts val="0"/>
              </a:spcAft>
              <a:buClr>
                <a:srgbClr val="DA162E"/>
              </a:buClr>
              <a:buSzPct val="75000"/>
              <a:buFont typeface="Noto Symbol"/>
              <a:buChar char="■"/>
            </a:pPr>
            <a:r>
              <a:rPr lang="en-US" sz="1600" b="0" i="0" u="none" strike="noStrike" cap="none">
                <a:solidFill>
                  <a:srgbClr val="5A5A5A"/>
                </a:solidFill>
                <a:latin typeface="Arial"/>
                <a:ea typeface="Arial"/>
                <a:cs typeface="Arial"/>
                <a:sym typeface="Arial"/>
              </a:rPr>
              <a:t>Qu’est-ce que le CIFFOP a changé pour moi ? </a:t>
            </a:r>
          </a:p>
          <a:p>
            <a:pPr marL="0" marR="0" lvl="0" indent="0" algn="l" rtl="0">
              <a:lnSpc>
                <a:spcPct val="100000"/>
              </a:lnSpc>
              <a:spcBef>
                <a:spcPts val="1520"/>
              </a:spcBef>
              <a:spcAft>
                <a:spcPts val="0"/>
              </a:spcAft>
              <a:buClr>
                <a:schemeClr val="dk1"/>
              </a:buClr>
              <a:buSzPct val="25000"/>
              <a:buFont typeface="Arial"/>
              <a:buNone/>
            </a:pPr>
            <a:r>
              <a:rPr lang="en-US" sz="1600">
                <a:solidFill>
                  <a:srgbClr val="5A5A5A"/>
                </a:solidFill>
              </a:rPr>
              <a:t>Le CIFFOP m’a donné la possibilité de confronter mon expérience professionnelle en RH à des connaissances plus théoriques et académiques. La validation d’un BAC+5 reconnu par la profession m’a également permis d’accéder à de nouvelles perspectives de carrières !</a:t>
            </a:r>
          </a:p>
          <a:p>
            <a:pPr marL="266700" marR="0" lvl="0" indent="-266700" algn="l" rtl="0">
              <a:lnSpc>
                <a:spcPct val="100000"/>
              </a:lnSpc>
              <a:spcBef>
                <a:spcPts val="1520"/>
              </a:spcBef>
              <a:spcAft>
                <a:spcPts val="0"/>
              </a:spcAft>
              <a:buClr>
                <a:srgbClr val="DA162E"/>
              </a:buClr>
              <a:buSzPct val="75000"/>
              <a:buFont typeface="Noto Symbol"/>
              <a:buChar char="■"/>
            </a:pPr>
            <a:r>
              <a:rPr lang="en-US" sz="1600" b="0" i="0" u="none" strike="noStrike" cap="none">
                <a:solidFill>
                  <a:srgbClr val="5A5A5A"/>
                </a:solidFill>
                <a:latin typeface="Arial"/>
                <a:ea typeface="Arial"/>
                <a:cs typeface="Arial"/>
                <a:sym typeface="Arial"/>
              </a:rPr>
              <a:t>Que représente le CIFFOP pour moi ?</a:t>
            </a:r>
          </a:p>
          <a:p>
            <a:pPr marL="0" marR="0" lvl="0" indent="0" algn="l" rtl="0">
              <a:lnSpc>
                <a:spcPct val="100000"/>
              </a:lnSpc>
              <a:spcBef>
                <a:spcPts val="1520"/>
              </a:spcBef>
              <a:spcAft>
                <a:spcPts val="0"/>
              </a:spcAft>
              <a:buClr>
                <a:schemeClr val="dk1"/>
              </a:buClr>
              <a:buSzPct val="25000"/>
              <a:buFont typeface="Arial"/>
              <a:buNone/>
            </a:pPr>
            <a:r>
              <a:rPr lang="en-US" sz="1600">
                <a:solidFill>
                  <a:srgbClr val="5A5A5A"/>
                </a:solidFill>
              </a:rPr>
              <a:t>Une expérience humaine, riche de rencontres ! Une année particulièrement intense mais inoubliable !</a:t>
            </a:r>
          </a:p>
          <a:p>
            <a:pPr marL="266700" marR="0" lvl="0" indent="-266700" algn="l" rtl="0">
              <a:lnSpc>
                <a:spcPct val="100000"/>
              </a:lnSpc>
              <a:spcBef>
                <a:spcPts val="1520"/>
              </a:spcBef>
              <a:spcAft>
                <a:spcPts val="0"/>
              </a:spcAft>
              <a:buClr>
                <a:srgbClr val="DA162E"/>
              </a:buClr>
              <a:buSzPct val="75000"/>
              <a:buFont typeface="Noto Symbol"/>
              <a:buChar char="■"/>
            </a:pPr>
            <a:r>
              <a:rPr lang="en-US" sz="1600" b="0" i="0" u="none" strike="noStrike" cap="none">
                <a:solidFill>
                  <a:srgbClr val="5A5A5A"/>
                </a:solidFill>
                <a:latin typeface="Arial"/>
                <a:ea typeface="Arial"/>
                <a:cs typeface="Arial"/>
                <a:sym typeface="Arial"/>
              </a:rPr>
              <a:t>Si je devais donner un conseil à mon meilleur ami qui envisage de faire le CIFFOP, je lui dirais :  </a:t>
            </a:r>
          </a:p>
          <a:p>
            <a:pPr marL="0" marR="0" lvl="0" indent="0" algn="l" rtl="0">
              <a:lnSpc>
                <a:spcPct val="100000"/>
              </a:lnSpc>
              <a:spcBef>
                <a:spcPts val="1520"/>
              </a:spcBef>
              <a:spcAft>
                <a:spcPts val="0"/>
              </a:spcAft>
              <a:buNone/>
            </a:pPr>
            <a:r>
              <a:rPr lang="en-US" sz="1600">
                <a:solidFill>
                  <a:srgbClr val="5A5A5A"/>
                </a:solidFill>
              </a:rPr>
              <a:t>Mettre sa vie personnelle entre parenthèse pendant un an vaut parfois le coup !</a:t>
            </a:r>
          </a:p>
          <a:p>
            <a:pPr marL="266700" marR="0" lvl="0" indent="-266700" algn="l" rtl="0">
              <a:lnSpc>
                <a:spcPct val="100000"/>
              </a:lnSpc>
              <a:spcBef>
                <a:spcPts val="2420"/>
              </a:spcBef>
              <a:spcAft>
                <a:spcPts val="560"/>
              </a:spcAft>
              <a:buClr>
                <a:srgbClr val="DA162E"/>
              </a:buClr>
              <a:buSzPct val="75000"/>
              <a:buFont typeface="Noto Symbol"/>
              <a:buNone/>
            </a:pPr>
            <a:endParaRPr sz="2800" b="1" i="0" u="none" strike="noStrike" cap="none">
              <a:solidFill>
                <a:srgbClr val="5A5A5A"/>
              </a:solidFill>
              <a:latin typeface="Arial"/>
              <a:ea typeface="Arial"/>
              <a:cs typeface="Arial"/>
              <a:sym typeface="Arial"/>
            </a:endParaRPr>
          </a:p>
          <a:p>
            <a:pPr marL="0" marR="0" lvl="0" indent="0" algn="l" rtl="0">
              <a:spcBef>
                <a:spcPts val="0"/>
              </a:spcBef>
              <a:buSzPct val="25000"/>
              <a:buNone/>
            </a:pPr>
            <a:endParaRPr sz="2800" b="1" i="0" u="none" strike="noStrike" cap="none">
              <a:solidFill>
                <a:srgbClr val="5A5A5A"/>
              </a:solidFill>
              <a:latin typeface="Arial"/>
              <a:ea typeface="Arial"/>
              <a:cs typeface="Arial"/>
              <a:sym typeface="Arial"/>
            </a:endParaRPr>
          </a:p>
        </p:txBody>
      </p:sp>
      <p:sp>
        <p:nvSpPr>
          <p:cNvPr id="194" name="Shape 194"/>
          <p:cNvSpPr txBox="1">
            <a:spLocks noGrp="1"/>
          </p:cNvSpPr>
          <p:nvPr>
            <p:ph type="body" idx="2"/>
          </p:nvPr>
        </p:nvSpPr>
        <p:spPr>
          <a:xfrm>
            <a:off x="900112" y="476250"/>
            <a:ext cx="6119700" cy="1223999"/>
          </a:xfrm>
          <a:prstGeom prst="rect">
            <a:avLst/>
          </a:prstGeom>
          <a:noFill/>
          <a:ln>
            <a:noFill/>
          </a:ln>
        </p:spPr>
        <p:txBody>
          <a:bodyPr lIns="92075" tIns="46025" rIns="92075" bIns="46025" anchor="t" anchorCtr="0">
            <a:noAutofit/>
          </a:bodyPr>
          <a:lstStyle/>
          <a:p>
            <a:pPr marL="266700" marR="0" lvl="0" indent="-266700" algn="l" rtl="0">
              <a:lnSpc>
                <a:spcPct val="100000"/>
              </a:lnSpc>
              <a:spcBef>
                <a:spcPts val="0"/>
              </a:spcBef>
              <a:spcAft>
                <a:spcPts val="0"/>
              </a:spcAft>
              <a:buClr>
                <a:srgbClr val="DA162E"/>
              </a:buClr>
              <a:buSzPct val="75000"/>
              <a:buFont typeface="Noto Symbol"/>
              <a:buChar char="■"/>
            </a:pPr>
            <a:r>
              <a:rPr lang="en-US" sz="1600">
                <a:solidFill>
                  <a:srgbClr val="5A5A5A"/>
                </a:solidFill>
              </a:rPr>
              <a:t>Senior Sourcing &amp; Employer Branding Manager - DANONE</a:t>
            </a:r>
          </a:p>
          <a:p>
            <a:pPr marL="266700" marR="0" lvl="0" indent="-266700" algn="l" rtl="0">
              <a:lnSpc>
                <a:spcPct val="100000"/>
              </a:lnSpc>
              <a:spcBef>
                <a:spcPts val="1220"/>
              </a:spcBef>
              <a:spcAft>
                <a:spcPts val="0"/>
              </a:spcAft>
              <a:buClr>
                <a:schemeClr val="dk1"/>
              </a:buClr>
              <a:buSzPct val="25000"/>
              <a:buFont typeface="Arial"/>
              <a:buNone/>
            </a:pPr>
            <a:endParaRPr sz="1200" b="0" i="0" u="none" strike="noStrike" cap="none">
              <a:solidFill>
                <a:srgbClr val="5A5A5A"/>
              </a:solidFill>
              <a:latin typeface="Arial"/>
              <a:ea typeface="Arial"/>
              <a:cs typeface="Arial"/>
              <a:sym typeface="Arial"/>
            </a:endParaRPr>
          </a:p>
          <a:p>
            <a:pPr marL="266700" marR="0" lvl="0" indent="-266700" algn="l" rtl="0">
              <a:lnSpc>
                <a:spcPct val="100000"/>
              </a:lnSpc>
              <a:spcBef>
                <a:spcPts val="1140"/>
              </a:spcBef>
              <a:spcAft>
                <a:spcPts val="0"/>
              </a:spcAft>
              <a:buClr>
                <a:srgbClr val="5A5A5A"/>
              </a:buClr>
              <a:buSzPct val="25000"/>
              <a:buFont typeface="Arial"/>
              <a:buNone/>
            </a:pPr>
            <a:r>
              <a:rPr lang="en-US" sz="1200" b="0" i="0" u="none" strike="noStrike" cap="none">
                <a:solidFill>
                  <a:srgbClr val="5A5A5A"/>
                </a:solidFill>
                <a:latin typeface="Arial"/>
                <a:ea typeface="Arial"/>
                <a:cs typeface="Arial"/>
                <a:sym typeface="Arial"/>
              </a:rPr>
              <a:t>	</a:t>
            </a:r>
          </a:p>
          <a:p>
            <a:pPr marL="266700" marR="0" lvl="0" indent="-266700" algn="l" rtl="0">
              <a:lnSpc>
                <a:spcPct val="100000"/>
              </a:lnSpc>
              <a:spcBef>
                <a:spcPts val="1140"/>
              </a:spcBef>
              <a:spcAft>
                <a:spcPts val="0"/>
              </a:spcAft>
              <a:buClr>
                <a:srgbClr val="5A5A5A"/>
              </a:buClr>
              <a:buSzPct val="25000"/>
              <a:buFont typeface="Arial"/>
              <a:buNone/>
            </a:pPr>
            <a:r>
              <a:rPr lang="en-US" sz="1200" b="0" i="0" u="none" strike="noStrike" cap="none">
                <a:solidFill>
                  <a:srgbClr val="5A5A5A"/>
                </a:solidFill>
                <a:latin typeface="Arial"/>
                <a:ea typeface="Arial"/>
                <a:cs typeface="Arial"/>
                <a:sym typeface="Arial"/>
              </a:rPr>
              <a:t>	 	</a:t>
            </a:r>
          </a:p>
          <a:p>
            <a:pPr marL="266700" marR="0" lvl="0" indent="-266700" algn="l" rtl="0">
              <a:lnSpc>
                <a:spcPct val="100000"/>
              </a:lnSpc>
              <a:spcBef>
                <a:spcPts val="1140"/>
              </a:spcBef>
              <a:spcAft>
                <a:spcPts val="240"/>
              </a:spcAft>
              <a:buClr>
                <a:srgbClr val="5A5A5A"/>
              </a:buClr>
              <a:buSzPct val="25000"/>
              <a:buFont typeface="Arial"/>
              <a:buNone/>
            </a:pPr>
            <a:r>
              <a:rPr lang="en-US" sz="1200" b="0" i="0" u="none" strike="noStrike" cap="none">
                <a:solidFill>
                  <a:srgbClr val="5A5A5A"/>
                </a:solidFill>
                <a:latin typeface="Arial"/>
                <a:ea typeface="Arial"/>
                <a:cs typeface="Arial"/>
                <a:sym typeface="Arial"/>
              </a:rPr>
              <a:t>	</a:t>
            </a:r>
          </a:p>
        </p:txBody>
      </p:sp>
      <p:sp>
        <p:nvSpPr>
          <p:cNvPr id="195" name="Shape 195"/>
          <p:cNvSpPr txBox="1"/>
          <p:nvPr/>
        </p:nvSpPr>
        <p:spPr>
          <a:xfrm>
            <a:off x="7308850" y="0"/>
            <a:ext cx="1835099" cy="1916100"/>
          </a:xfrm>
          <a:prstGeom prst="rect">
            <a:avLst/>
          </a:prstGeom>
          <a:solidFill>
            <a:schemeClr val="lt1"/>
          </a:solid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defTabSz="914400">
              <a:buClr>
                <a:srgbClr val="5A5A5A"/>
              </a:buClr>
              <a:buFont typeface="Arial"/>
              <a:buNone/>
            </a:pPr>
            <a:endParaRPr kern="0">
              <a:solidFill>
                <a:srgbClr val="5A5A5A"/>
              </a:solidFill>
              <a:ea typeface="Arial"/>
              <a:cs typeface="Arial"/>
              <a:sym typeface="Arial"/>
            </a:endParaRPr>
          </a:p>
          <a:p>
            <a:pPr defTabSz="914400">
              <a:buClr>
                <a:srgbClr val="5A5A5A"/>
              </a:buClr>
              <a:buFont typeface="Arial"/>
              <a:buNone/>
            </a:pPr>
            <a:endParaRPr kern="0">
              <a:solidFill>
                <a:srgbClr val="5A5A5A"/>
              </a:solidFill>
              <a:ea typeface="Arial"/>
              <a:cs typeface="Arial"/>
              <a:sym typeface="Arial"/>
            </a:endParaRPr>
          </a:p>
          <a:p>
            <a:pPr defTabSz="914400">
              <a:buClr>
                <a:srgbClr val="5A5A5A"/>
              </a:buClr>
              <a:buSzPct val="25000"/>
              <a:buFont typeface="Arial"/>
              <a:buNone/>
            </a:pPr>
            <a:r>
              <a:rPr lang="en-US" kern="0">
                <a:solidFill>
                  <a:srgbClr val="5A5A5A"/>
                </a:solidFill>
                <a:ea typeface="Arial"/>
                <a:cs typeface="Arial"/>
                <a:sym typeface="Arial"/>
              </a:rPr>
              <a:t>       Photo</a:t>
            </a:r>
          </a:p>
        </p:txBody>
      </p:sp>
      <p:pic>
        <p:nvPicPr>
          <p:cNvPr id="196" name="Shape 196" descr="PhotoJulie.jpg"/>
          <p:cNvPicPr preferRelativeResize="0"/>
          <p:nvPr/>
        </p:nvPicPr>
        <p:blipFill>
          <a:blip r:embed="rId3">
            <a:alphaModFix/>
          </a:blip>
          <a:stretch>
            <a:fillRect/>
          </a:stretch>
        </p:blipFill>
        <p:spPr>
          <a:xfrm>
            <a:off x="7308849" y="40500"/>
            <a:ext cx="1835099" cy="1835099"/>
          </a:xfrm>
          <a:prstGeom prst="rect">
            <a:avLst/>
          </a:prstGeom>
          <a:noFill/>
          <a:ln>
            <a:noFill/>
          </a:ln>
        </p:spPr>
      </p:pic>
    </p:spTree>
    <p:extLst>
      <p:ext uri="{BB962C8B-B14F-4D97-AF65-F5344CB8AC3E}">
        <p14:creationId xmlns:p14="http://schemas.microsoft.com/office/powerpoint/2010/main" val="2298635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3817345" cy="1143000"/>
          </a:xfrm>
        </p:spPr>
        <p:txBody>
          <a:bodyPr>
            <a:normAutofit/>
          </a:bodyPr>
          <a:lstStyle/>
          <a:p>
            <a:r>
              <a:rPr lang="fr-FR" b="1" dirty="0"/>
              <a:t>2- OBJECTIFS</a:t>
            </a:r>
            <a:endParaRPr lang="fr-FR" dirty="0"/>
          </a:p>
        </p:txBody>
      </p:sp>
      <p:sp>
        <p:nvSpPr>
          <p:cNvPr id="4" name="Espace réservé du contenu 3"/>
          <p:cNvSpPr>
            <a:spLocks noGrp="1"/>
          </p:cNvSpPr>
          <p:nvPr>
            <p:ph idx="1"/>
          </p:nvPr>
        </p:nvSpPr>
        <p:spPr>
          <a:xfrm>
            <a:off x="198304" y="1244907"/>
            <a:ext cx="3910988" cy="4881258"/>
          </a:xfrm>
        </p:spPr>
        <p:txBody>
          <a:bodyPr>
            <a:noAutofit/>
          </a:bodyPr>
          <a:lstStyle/>
          <a:p>
            <a:pPr marL="0" indent="0" fontAlgn="base">
              <a:buNone/>
            </a:pPr>
            <a:r>
              <a:rPr lang="fr-FR" sz="1200" dirty="0"/>
              <a:t>La formation proposée par la filière </a:t>
            </a:r>
            <a:r>
              <a:rPr lang="fr-FR" sz="1200" dirty="0" err="1"/>
              <a:t>Executive</a:t>
            </a:r>
            <a:r>
              <a:rPr lang="fr-FR" sz="1200" dirty="0"/>
              <a:t> du CIFFOP a pour objectif d'apporter la </a:t>
            </a:r>
            <a:r>
              <a:rPr lang="fr-FR" sz="1200" b="1" dirty="0">
                <a:solidFill>
                  <a:srgbClr val="FF0000"/>
                </a:solidFill>
              </a:rPr>
              <a:t>professionnalisation nécessaire à la prise de fonction de responsable de ressources humaines </a:t>
            </a:r>
            <a:r>
              <a:rPr lang="fr-FR" sz="1200" dirty="0"/>
              <a:t>et de préparer à l'accès au poste de DRH des grandes et moyennes entreprises, des organisations publiques et des associations.</a:t>
            </a:r>
          </a:p>
          <a:p>
            <a:pPr marL="0" indent="0" fontAlgn="base">
              <a:buNone/>
            </a:pPr>
            <a:r>
              <a:rPr lang="fr-FR" sz="1200" dirty="0"/>
              <a:t>Le CIFFOP : Master </a:t>
            </a:r>
            <a:r>
              <a:rPr lang="fr-FR" sz="1200" dirty="0" err="1"/>
              <a:t>Executive</a:t>
            </a:r>
            <a:r>
              <a:rPr lang="fr-FR" sz="1200" dirty="0"/>
              <a:t> tient compte de l’évolution du contexte des entreprises. En effet l’environnement des entreprises a un retentissement sur les modes de gestion. </a:t>
            </a:r>
          </a:p>
          <a:p>
            <a:pPr marL="0" indent="0" fontAlgn="base">
              <a:buNone/>
            </a:pPr>
            <a:endParaRPr lang="fr-FR" sz="1200" dirty="0"/>
          </a:p>
          <a:p>
            <a:pPr marL="0" indent="0" fontAlgn="base">
              <a:buNone/>
            </a:pPr>
            <a:r>
              <a:rPr lang="fr-FR" sz="1200" dirty="0"/>
              <a:t>Le choix du diplôme est de :</a:t>
            </a:r>
          </a:p>
          <a:p>
            <a:pPr lvl="0" fontAlgn="base"/>
            <a:r>
              <a:rPr lang="fr-FR" sz="1200" dirty="0"/>
              <a:t>Former les étudiants de manière à ce qu’ils développent une </a:t>
            </a:r>
            <a:r>
              <a:rPr lang="fr-FR" sz="1200" b="1" dirty="0">
                <a:solidFill>
                  <a:srgbClr val="FF0000"/>
                </a:solidFill>
              </a:rPr>
              <a:t>intelligence des situations </a:t>
            </a:r>
            <a:r>
              <a:rPr lang="fr-FR" sz="1200" dirty="0"/>
              <a:t>plus étendue que celle dont ils disposent avant la formation.</a:t>
            </a:r>
          </a:p>
          <a:p>
            <a:pPr lvl="0" fontAlgn="base"/>
            <a:r>
              <a:rPr lang="fr-FR" sz="1200" dirty="0"/>
              <a:t>Les doter de moyens leur permettant de </a:t>
            </a:r>
            <a:r>
              <a:rPr lang="fr-FR" sz="1200" b="1" dirty="0">
                <a:solidFill>
                  <a:srgbClr val="FF0000"/>
                </a:solidFill>
              </a:rPr>
              <a:t>faire sens face aux situations </a:t>
            </a:r>
            <a:r>
              <a:rPr lang="fr-FR" sz="1200" dirty="0"/>
              <a:t>auxquelles ils se trouvent.</a:t>
            </a:r>
          </a:p>
          <a:p>
            <a:pPr lvl="0" fontAlgn="base"/>
            <a:r>
              <a:rPr lang="fr-FR" sz="1200" dirty="0"/>
              <a:t>Les aider à situer leurs modalités d’action présente et de s’ouvrir à un </a:t>
            </a:r>
            <a:r>
              <a:rPr lang="fr-FR" sz="1200" b="1" dirty="0">
                <a:solidFill>
                  <a:srgbClr val="FF0000"/>
                </a:solidFill>
              </a:rPr>
              <a:t>répertoire d’actions plus large</a:t>
            </a:r>
            <a:r>
              <a:rPr lang="fr-FR" sz="1200" dirty="0"/>
              <a:t>, plus </a:t>
            </a:r>
            <a:r>
              <a:rPr lang="fr-FR" sz="1200" b="1" dirty="0">
                <a:solidFill>
                  <a:srgbClr val="FF0000"/>
                </a:solidFill>
              </a:rPr>
              <a:t>innovant</a:t>
            </a:r>
            <a:r>
              <a:rPr lang="fr-FR" sz="1200" dirty="0"/>
              <a:t> et plus approprié à un monde qui change.</a:t>
            </a:r>
          </a:p>
          <a:p>
            <a:pPr lvl="0" fontAlgn="base"/>
            <a:r>
              <a:rPr lang="fr-FR" sz="1200" dirty="0"/>
              <a:t>Contribuer à développer une </a:t>
            </a:r>
            <a:r>
              <a:rPr lang="fr-FR" sz="1200" b="1" dirty="0">
                <a:solidFill>
                  <a:srgbClr val="FF0000"/>
                </a:solidFill>
              </a:rPr>
              <a:t>vision stratégique </a:t>
            </a:r>
            <a:r>
              <a:rPr lang="fr-FR" sz="1200" dirty="0"/>
              <a:t>de leur fonction ainsi qu’une </a:t>
            </a:r>
            <a:r>
              <a:rPr lang="fr-FR" sz="1200" b="1" dirty="0">
                <a:solidFill>
                  <a:srgbClr val="FF0000"/>
                </a:solidFill>
              </a:rPr>
              <a:t>éthique responsable </a:t>
            </a:r>
            <a:r>
              <a:rPr lang="fr-FR" sz="1200" dirty="0"/>
              <a:t>de façon à se préparer aux défis à venir.</a:t>
            </a:r>
          </a:p>
          <a:p>
            <a:pPr lvl="0" fontAlgn="base"/>
            <a:r>
              <a:rPr lang="fr-FR" sz="1200" dirty="0"/>
              <a:t>Les amener à réfléchir à leur décision dans le domaine des ressources humaines tout en tenant compte des </a:t>
            </a:r>
            <a:r>
              <a:rPr lang="fr-FR" sz="1200" b="1" dirty="0">
                <a:solidFill>
                  <a:srgbClr val="FF0000"/>
                </a:solidFill>
              </a:rPr>
              <a:t>modèles de gestion et des modes de gouvernance </a:t>
            </a:r>
            <a:r>
              <a:rPr lang="fr-FR" sz="1200" dirty="0"/>
              <a:t>présents et susceptibles d’évoluer dans leur entreprise.</a:t>
            </a:r>
          </a:p>
        </p:txBody>
      </p:sp>
      <p:sp>
        <p:nvSpPr>
          <p:cNvPr id="5" name="Rectangle 4"/>
          <p:cNvSpPr/>
          <p:nvPr/>
        </p:nvSpPr>
        <p:spPr>
          <a:xfrm>
            <a:off x="4368188" y="724041"/>
            <a:ext cx="4572000" cy="5632311"/>
          </a:xfrm>
          <a:prstGeom prst="rect">
            <a:avLst/>
          </a:prstGeom>
          <a:ln>
            <a:solidFill>
              <a:srgbClr val="FF0000"/>
            </a:solidFill>
          </a:ln>
        </p:spPr>
        <p:txBody>
          <a:bodyPr>
            <a:spAutoFit/>
          </a:bodyPr>
          <a:lstStyle/>
          <a:p>
            <a:r>
              <a:rPr lang="fr-FR" sz="1200" dirty="0"/>
              <a:t>Le CIFFOP : Master </a:t>
            </a:r>
            <a:r>
              <a:rPr lang="fr-FR" sz="1200" dirty="0" err="1"/>
              <a:t>Executive</a:t>
            </a:r>
            <a:r>
              <a:rPr lang="fr-FR" sz="1200" dirty="0"/>
              <a:t> est promoteur des nouvelles formes de gestion qui se sont affranchies du modèle instrumental et de l’application de recettes universelles toutes faites. En effet l’actuel modèle de communication démultipliant l’information, la répartition complexe des pouvoirs dans l’organisation ont pour conséquence l’émergence d’un modèle des ressources humaines à la fois plus dynamique et plus mature et appelant une concentration des efforts sur la dimension humaine et organisationnelle. Le/la diplômé/</a:t>
            </a:r>
            <a:r>
              <a:rPr lang="fr-FR" sz="1200" dirty="0" err="1"/>
              <a:t>ée</a:t>
            </a:r>
            <a:r>
              <a:rPr lang="fr-FR" sz="1200" dirty="0"/>
              <a:t> doit être capable de diagnostiquer les problèmes RH, de trouver par lui/elle-même des solutions adéquates, d’inventer son action selon la situation avec performance et humanité.</a:t>
            </a:r>
          </a:p>
          <a:p>
            <a:r>
              <a:rPr lang="fr-FR" sz="1200" dirty="0"/>
              <a:t>Le parti pris est que la réflexion guidant l’action ainsi qu’une posture axée sur l’influence permettront une mise en œuvre plus performante et nécessairement plus collaborative. L’acquisition de l’autonomie professionnelle et du discernement est la finalité des enseignements au sens large.</a:t>
            </a:r>
          </a:p>
          <a:p>
            <a:r>
              <a:rPr lang="fr-FR" sz="1200" dirty="0"/>
              <a:t>Dans cette perspective des compétences spécifiques vont être visées. Celles-ci portent sur l'acquisition et la maîtrise de :</a:t>
            </a:r>
          </a:p>
          <a:p>
            <a:r>
              <a:rPr lang="fr-FR" sz="1200" dirty="0">
                <a:solidFill>
                  <a:srgbClr val="FF0000"/>
                </a:solidFill>
              </a:rPr>
              <a:t>Savoirs fondamentaux </a:t>
            </a:r>
            <a:r>
              <a:rPr lang="fr-FR" sz="1200" dirty="0"/>
              <a:t>nécessaires à la prise de décision de gestion des ressources humaines, la problématisation des situations de gestion, le diagnostic et l'analyse des contextes de l'entreprise, des situations de travail et de leurs évolutions.</a:t>
            </a:r>
          </a:p>
          <a:p>
            <a:r>
              <a:rPr lang="fr-FR" sz="1200" dirty="0">
                <a:solidFill>
                  <a:srgbClr val="FF0000"/>
                </a:solidFill>
              </a:rPr>
              <a:t>Savoirs techniques </a:t>
            </a:r>
            <a:r>
              <a:rPr lang="fr-FR" sz="1200" dirty="0"/>
              <a:t>rassemblant des connaissances, des outils et méthodes nécessaires à la construction de démarches et de dispositifs de GRH</a:t>
            </a:r>
          </a:p>
          <a:p>
            <a:r>
              <a:rPr lang="fr-FR" sz="1200" dirty="0">
                <a:solidFill>
                  <a:srgbClr val="FF0000"/>
                </a:solidFill>
              </a:rPr>
              <a:t>Savoirs comportementaux </a:t>
            </a:r>
            <a:r>
              <a:rPr lang="fr-FR" sz="1200" dirty="0"/>
              <a:t>qui seront la plupart regroupés dans le champ des « compétences individuelles » et qui procèdent du savoir-être, de l’aisance relationnelle et de la prise en compte de l’intérêt de l’entreprise en tant que communauté de personnes.</a:t>
            </a:r>
          </a:p>
        </p:txBody>
      </p:sp>
      <p:sp>
        <p:nvSpPr>
          <p:cNvPr id="3" name="Espace réservé du pied de page 2"/>
          <p:cNvSpPr>
            <a:spLocks noGrp="1"/>
          </p:cNvSpPr>
          <p:nvPr>
            <p:ph type="ftr" sz="quarter" idx="11"/>
          </p:nvPr>
        </p:nvSpPr>
        <p:spPr/>
        <p:txBody>
          <a:bodyPr/>
          <a:lstStyle/>
          <a:p>
            <a:r>
              <a:rPr lang="fr-FR"/>
              <a:t>http://ciffopexec.fr</a:t>
            </a:r>
          </a:p>
        </p:txBody>
      </p:sp>
      <p:sp>
        <p:nvSpPr>
          <p:cNvPr id="6" name="Espace réservé du numéro de diapositive 5"/>
          <p:cNvSpPr>
            <a:spLocks noGrp="1"/>
          </p:cNvSpPr>
          <p:nvPr>
            <p:ph type="sldNum" sz="quarter" idx="12"/>
          </p:nvPr>
        </p:nvSpPr>
        <p:spPr>
          <a:xfrm>
            <a:off x="6553200" y="6356351"/>
            <a:ext cx="2133600" cy="365125"/>
          </a:xfrm>
        </p:spPr>
        <p:txBody>
          <a:bodyPr/>
          <a:lstStyle/>
          <a:p>
            <a:fld id="{A1B74424-5EA7-E641-8625-28989B7DDA84}" type="slidenum">
              <a:rPr lang="fr-FR" smtClean="0"/>
              <a:t>3</a:t>
            </a:fld>
            <a:endParaRPr lang="fr-FR"/>
          </a:p>
        </p:txBody>
      </p:sp>
    </p:spTree>
    <p:extLst>
      <p:ext uri="{BB962C8B-B14F-4D97-AF65-F5344CB8AC3E}">
        <p14:creationId xmlns:p14="http://schemas.microsoft.com/office/powerpoint/2010/main" val="4127886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3905479" cy="1143000"/>
          </a:xfrm>
        </p:spPr>
        <p:txBody>
          <a:bodyPr>
            <a:normAutofit fontScale="90000"/>
          </a:bodyPr>
          <a:lstStyle/>
          <a:p>
            <a:r>
              <a:rPr lang="fr-FR" b="1" dirty="0"/>
              <a:t>3- PROGRAMME</a:t>
            </a:r>
            <a:endParaRPr lang="fr-FR" dirty="0"/>
          </a:p>
        </p:txBody>
      </p:sp>
      <p:sp>
        <p:nvSpPr>
          <p:cNvPr id="3" name="Espace réservé du contenu 2"/>
          <p:cNvSpPr>
            <a:spLocks noGrp="1"/>
          </p:cNvSpPr>
          <p:nvPr>
            <p:ph idx="1"/>
          </p:nvPr>
        </p:nvSpPr>
        <p:spPr>
          <a:xfrm>
            <a:off x="457201" y="1600201"/>
            <a:ext cx="3608024" cy="4525963"/>
          </a:xfrm>
          <a:ln>
            <a:solidFill>
              <a:srgbClr val="FF0000"/>
            </a:solidFill>
          </a:ln>
        </p:spPr>
        <p:txBody>
          <a:bodyPr>
            <a:normAutofit fontScale="32500" lnSpcReduction="20000"/>
          </a:bodyPr>
          <a:lstStyle/>
          <a:p>
            <a:pPr fontAlgn="base"/>
            <a:r>
              <a:rPr lang="fr-FR" b="1" dirty="0"/>
              <a:t>1/ ENSEIGNEMENTS FONDAMENTAUX &gt;&gt;&gt; 126 HEURES </a:t>
            </a:r>
            <a:br>
              <a:rPr lang="fr-FR" b="1" dirty="0"/>
            </a:br>
            <a:r>
              <a:rPr lang="fr-FR" b="1" u="sng" dirty="0"/>
              <a:t>ENSEIGNEMENTS DE GESTION &gt;&gt;&gt; 84 HEURES </a:t>
            </a:r>
            <a:endParaRPr lang="fr-FR" dirty="0"/>
          </a:p>
          <a:p>
            <a:pPr fontAlgn="base"/>
            <a:r>
              <a:rPr lang="fr-FR" dirty="0"/>
              <a:t>- </a:t>
            </a:r>
            <a:r>
              <a:rPr lang="fr-FR" b="1" dirty="0"/>
              <a:t>Comptabilité finance et tableaux de bord pour la GRH &gt;&gt;&gt; 21H </a:t>
            </a:r>
            <a:br>
              <a:rPr lang="fr-FR" b="1" dirty="0"/>
            </a:br>
            <a:r>
              <a:rPr lang="fr-FR" dirty="0"/>
              <a:t>Muriel de </a:t>
            </a:r>
            <a:r>
              <a:rPr lang="fr-FR" dirty="0" err="1"/>
              <a:t>Fabrègues</a:t>
            </a:r>
            <a:r>
              <a:rPr lang="fr-FR" dirty="0"/>
              <a:t>, </a:t>
            </a:r>
            <a:r>
              <a:rPr lang="fr-FR" i="1" dirty="0"/>
              <a:t>Maître de conférences, Université Panthéon-Assas</a:t>
            </a:r>
            <a:endParaRPr lang="fr-FR" dirty="0"/>
          </a:p>
          <a:p>
            <a:pPr fontAlgn="base"/>
            <a:r>
              <a:rPr lang="fr-FR" b="1" dirty="0"/>
              <a:t>-Conférences &gt;&gt;&gt; 7H</a:t>
            </a:r>
            <a:endParaRPr lang="fr-FR" dirty="0"/>
          </a:p>
          <a:p>
            <a:pPr fontAlgn="base"/>
            <a:r>
              <a:rPr lang="fr-FR" dirty="0"/>
              <a:t>Intervenants divers + cycle des conférences de la formation initiale</a:t>
            </a:r>
          </a:p>
          <a:p>
            <a:pPr fontAlgn="base"/>
            <a:r>
              <a:rPr lang="fr-FR" dirty="0"/>
              <a:t>-</a:t>
            </a:r>
            <a:r>
              <a:rPr lang="fr-FR" b="1" dirty="0"/>
              <a:t>Pilotage du système d’information RH &gt;&gt;&gt; 14H</a:t>
            </a:r>
            <a:endParaRPr lang="fr-FR" dirty="0"/>
          </a:p>
          <a:p>
            <a:pPr fontAlgn="base"/>
            <a:r>
              <a:rPr lang="fr-FR" dirty="0"/>
              <a:t>Bernard </a:t>
            </a:r>
            <a:r>
              <a:rPr lang="fr-FR" dirty="0" err="1"/>
              <a:t>Mamessier</a:t>
            </a:r>
            <a:r>
              <a:rPr lang="fr-FR" dirty="0"/>
              <a:t>, </a:t>
            </a:r>
            <a:r>
              <a:rPr lang="fr-FR" i="1" dirty="0"/>
              <a:t>Directeur Paie et SIRH, Bouygues Construction Challenger</a:t>
            </a:r>
            <a:endParaRPr lang="fr-FR" dirty="0"/>
          </a:p>
          <a:p>
            <a:pPr fontAlgn="base"/>
            <a:r>
              <a:rPr lang="fr-FR" b="1" dirty="0"/>
              <a:t>-Management des RH &gt;&gt;&gt; 7H</a:t>
            </a:r>
            <a:endParaRPr lang="fr-FR" dirty="0"/>
          </a:p>
          <a:p>
            <a:pPr fontAlgn="base"/>
            <a:r>
              <a:rPr lang="fr-FR" dirty="0"/>
              <a:t>Catherine </a:t>
            </a:r>
            <a:r>
              <a:rPr lang="fr-FR" dirty="0" err="1"/>
              <a:t>Voynnet</a:t>
            </a:r>
            <a:r>
              <a:rPr lang="fr-FR" dirty="0"/>
              <a:t>-Fourboul, </a:t>
            </a:r>
            <a:r>
              <a:rPr lang="fr-FR" i="1" dirty="0"/>
              <a:t>Maître de conférences, Université Panthéon-Assas</a:t>
            </a:r>
            <a:endParaRPr lang="fr-FR" dirty="0"/>
          </a:p>
          <a:p>
            <a:pPr fontAlgn="base"/>
            <a:r>
              <a:rPr lang="fr-FR" b="1" dirty="0"/>
              <a:t>-Relations sociales en Europe &gt;&gt;&gt; 7H</a:t>
            </a:r>
            <a:endParaRPr lang="fr-FR" dirty="0"/>
          </a:p>
          <a:p>
            <a:pPr fontAlgn="base"/>
            <a:r>
              <a:rPr lang="fr-FR" dirty="0"/>
              <a:t>Catherine </a:t>
            </a:r>
            <a:r>
              <a:rPr lang="fr-FR" dirty="0" err="1"/>
              <a:t>Voynnet</a:t>
            </a:r>
            <a:r>
              <a:rPr lang="fr-FR" dirty="0"/>
              <a:t>-Fourboul, </a:t>
            </a:r>
            <a:r>
              <a:rPr lang="fr-FR" i="1" dirty="0"/>
              <a:t>Maître de conférences, Université Panthéon-Assas</a:t>
            </a:r>
            <a:endParaRPr lang="fr-FR" dirty="0"/>
          </a:p>
          <a:p>
            <a:pPr fontAlgn="base"/>
            <a:r>
              <a:rPr lang="fr-FR" dirty="0"/>
              <a:t>- </a:t>
            </a:r>
            <a:r>
              <a:rPr lang="fr-FR" b="1" dirty="0"/>
              <a:t>Stratégie des ressources humaines &gt;&gt;&gt; 14H </a:t>
            </a:r>
            <a:br>
              <a:rPr lang="fr-FR" b="1" dirty="0"/>
            </a:br>
            <a:r>
              <a:rPr lang="fr-FR" dirty="0"/>
              <a:t>Franck </a:t>
            </a:r>
            <a:r>
              <a:rPr lang="fr-FR" dirty="0" err="1"/>
              <a:t>Brillet</a:t>
            </a:r>
            <a:r>
              <a:rPr lang="fr-FR" dirty="0"/>
              <a:t>, </a:t>
            </a:r>
            <a:r>
              <a:rPr lang="fr-FR" i="1" dirty="0"/>
              <a:t>Professeur, Université Panthéon-Assas</a:t>
            </a:r>
            <a:endParaRPr lang="fr-FR" dirty="0"/>
          </a:p>
          <a:p>
            <a:pPr fontAlgn="base"/>
            <a:r>
              <a:rPr lang="fr-FR" dirty="0"/>
              <a:t>Dominique Pépin, </a:t>
            </a:r>
            <a:r>
              <a:rPr lang="fr-FR" i="1" dirty="0"/>
              <a:t>Professeur associé,</a:t>
            </a:r>
            <a:r>
              <a:rPr lang="fr-FR" dirty="0"/>
              <a:t> </a:t>
            </a:r>
            <a:r>
              <a:rPr lang="fr-FR" i="1" dirty="0"/>
              <a:t>Directeur de la formation, Saint-Gobain</a:t>
            </a:r>
            <a:endParaRPr lang="fr-FR" dirty="0"/>
          </a:p>
          <a:p>
            <a:pPr fontAlgn="base"/>
            <a:r>
              <a:rPr lang="fr-FR" dirty="0"/>
              <a:t>- </a:t>
            </a:r>
            <a:r>
              <a:rPr lang="fr-FR" b="1" dirty="0"/>
              <a:t>Théorie des organisations &gt;&gt;&gt; 14H</a:t>
            </a:r>
            <a:endParaRPr lang="fr-FR" dirty="0"/>
          </a:p>
          <a:p>
            <a:pPr fontAlgn="base"/>
            <a:r>
              <a:rPr lang="fr-FR" dirty="0"/>
              <a:t>Véronique </a:t>
            </a:r>
            <a:r>
              <a:rPr lang="fr-FR" dirty="0" err="1"/>
              <a:t>Chanut</a:t>
            </a:r>
            <a:r>
              <a:rPr lang="fr-FR" dirty="0"/>
              <a:t>, </a:t>
            </a:r>
            <a:r>
              <a:rPr lang="fr-FR" i="1" dirty="0"/>
              <a:t>Professeur, Université Panthéon-Assas</a:t>
            </a:r>
            <a:endParaRPr lang="fr-FR" dirty="0"/>
          </a:p>
          <a:p>
            <a:pPr fontAlgn="base"/>
            <a:r>
              <a:rPr lang="fr-FR" b="1" u="sng" dirty="0"/>
              <a:t>ENSEIGNEMENTS DE DROIT &gt;&gt;&gt; 42 HEURES </a:t>
            </a:r>
            <a:endParaRPr lang="fr-FR" dirty="0"/>
          </a:p>
          <a:p>
            <a:pPr fontAlgn="base"/>
            <a:r>
              <a:rPr lang="fr-FR" b="1" dirty="0"/>
              <a:t>-Relations individuelles et collectives du travail &gt;&gt;&gt; 42H </a:t>
            </a:r>
            <a:br>
              <a:rPr lang="fr-FR" b="1" dirty="0"/>
            </a:br>
            <a:r>
              <a:rPr lang="fr-FR" dirty="0"/>
              <a:t>Corinne </a:t>
            </a:r>
            <a:r>
              <a:rPr lang="fr-FR" dirty="0" err="1"/>
              <a:t>Pizzio</a:t>
            </a:r>
            <a:r>
              <a:rPr lang="fr-FR" dirty="0"/>
              <a:t>-Delaporte</a:t>
            </a:r>
            <a:r>
              <a:rPr lang="fr-FR" i="1" dirty="0"/>
              <a:t>, Maître de conférences, Université Panthéon-Assas </a:t>
            </a:r>
            <a:br>
              <a:rPr lang="fr-FR" i="1" dirty="0"/>
            </a:br>
            <a:r>
              <a:rPr lang="fr-FR" dirty="0"/>
              <a:t>Yannick </a:t>
            </a:r>
            <a:r>
              <a:rPr lang="fr-FR" dirty="0" err="1"/>
              <a:t>Pagnerre</a:t>
            </a:r>
            <a:r>
              <a:rPr lang="fr-FR" dirty="0"/>
              <a:t>, </a:t>
            </a:r>
            <a:r>
              <a:rPr lang="fr-FR" i="1" dirty="0"/>
              <a:t>Professeur Université Paris IV</a:t>
            </a:r>
            <a:endParaRPr lang="fr-FR" dirty="0"/>
          </a:p>
          <a:p>
            <a:endParaRPr lang="fr-FR" dirty="0"/>
          </a:p>
        </p:txBody>
      </p:sp>
      <p:sp>
        <p:nvSpPr>
          <p:cNvPr id="4" name="Rectangle 3"/>
          <p:cNvSpPr/>
          <p:nvPr/>
        </p:nvSpPr>
        <p:spPr>
          <a:xfrm>
            <a:off x="4362679" y="625444"/>
            <a:ext cx="4494882" cy="5847755"/>
          </a:xfrm>
          <a:prstGeom prst="rect">
            <a:avLst/>
          </a:prstGeom>
          <a:ln>
            <a:solidFill>
              <a:srgbClr val="FF0000"/>
            </a:solidFill>
          </a:ln>
        </p:spPr>
        <p:txBody>
          <a:bodyPr wrap="square">
            <a:spAutoFit/>
          </a:bodyPr>
          <a:lstStyle/>
          <a:p>
            <a:pPr fontAlgn="base"/>
            <a:r>
              <a:rPr lang="fr-FR" sz="1100" b="1" dirty="0"/>
              <a:t>2/ ENSEIGNEMENTS TECHNIQUES &gt;&gt;&gt; 60 HEURES </a:t>
            </a:r>
            <a:br>
              <a:rPr lang="fr-FR" sz="1100" b="1" dirty="0"/>
            </a:br>
            <a:r>
              <a:rPr lang="fr-FR" sz="1100" b="1" u="sng" dirty="0"/>
              <a:t>ENSEIGNEMENTS DE GESTION &gt;&gt;&gt; 42 HEURES </a:t>
            </a:r>
            <a:endParaRPr lang="fr-FR" sz="1100" dirty="0"/>
          </a:p>
          <a:p>
            <a:pPr fontAlgn="base"/>
            <a:r>
              <a:rPr lang="fr-FR" sz="1100" dirty="0"/>
              <a:t>- </a:t>
            </a:r>
            <a:r>
              <a:rPr lang="fr-FR" sz="1100" b="1" dirty="0"/>
              <a:t>Conduite du changement &gt;&gt;&gt; 7H</a:t>
            </a:r>
            <a:endParaRPr lang="fr-FR" sz="1100" dirty="0"/>
          </a:p>
          <a:p>
            <a:pPr fontAlgn="base"/>
            <a:r>
              <a:rPr lang="fr-FR" sz="1100" dirty="0"/>
              <a:t>Etienne </a:t>
            </a:r>
            <a:r>
              <a:rPr lang="fr-FR" sz="1100" dirty="0" err="1"/>
              <a:t>Maclouf</a:t>
            </a:r>
            <a:r>
              <a:rPr lang="fr-FR" sz="1100" i="1" dirty="0"/>
              <a:t>, Maître de conférences, Université Panthéon-Assas</a:t>
            </a:r>
            <a:endParaRPr lang="fr-FR" sz="1100" dirty="0"/>
          </a:p>
          <a:p>
            <a:pPr fontAlgn="base"/>
            <a:r>
              <a:rPr lang="fr-FR" sz="1100" dirty="0"/>
              <a:t>- </a:t>
            </a:r>
            <a:r>
              <a:rPr lang="fr-FR" sz="1100" b="1" dirty="0"/>
              <a:t>Emploi formation gestion des compétences &gt;&gt;&gt; 7H </a:t>
            </a:r>
            <a:br>
              <a:rPr lang="fr-FR" sz="1100" b="1" dirty="0"/>
            </a:br>
            <a:r>
              <a:rPr lang="fr-FR" sz="1100" dirty="0"/>
              <a:t>Franck </a:t>
            </a:r>
            <a:r>
              <a:rPr lang="fr-FR" sz="1100" dirty="0" err="1"/>
              <a:t>Brillet</a:t>
            </a:r>
            <a:r>
              <a:rPr lang="fr-FR" sz="1100" dirty="0"/>
              <a:t>, </a:t>
            </a:r>
            <a:r>
              <a:rPr lang="fr-FR" sz="1100" i="1" dirty="0"/>
              <a:t>Professeur, Université Panthéon-Assas</a:t>
            </a:r>
            <a:endParaRPr lang="fr-FR" sz="1100" dirty="0"/>
          </a:p>
          <a:p>
            <a:pPr fontAlgn="base"/>
            <a:r>
              <a:rPr lang="fr-FR" sz="1100" b="1" dirty="0"/>
              <a:t>-Information et communication &gt;&gt;&gt; 7H</a:t>
            </a:r>
            <a:endParaRPr lang="fr-FR" sz="1100" dirty="0"/>
          </a:p>
          <a:p>
            <a:pPr fontAlgn="base"/>
            <a:r>
              <a:rPr lang="fr-FR" sz="1100" dirty="0"/>
              <a:t>Catherine </a:t>
            </a:r>
            <a:r>
              <a:rPr lang="fr-FR" sz="1100" dirty="0" err="1"/>
              <a:t>Voynnet</a:t>
            </a:r>
            <a:r>
              <a:rPr lang="fr-FR" sz="1100" dirty="0"/>
              <a:t>-Fourboul, </a:t>
            </a:r>
            <a:r>
              <a:rPr lang="fr-FR" sz="1100" i="1" dirty="0"/>
              <a:t>Maître de conférences, Université Panthéon-Assas</a:t>
            </a:r>
            <a:endParaRPr lang="fr-FR" sz="1100" dirty="0"/>
          </a:p>
          <a:p>
            <a:pPr fontAlgn="base"/>
            <a:r>
              <a:rPr lang="fr-FR" sz="1100" b="1" dirty="0"/>
              <a:t>-Leadership &gt;&gt;&gt; 7H</a:t>
            </a:r>
            <a:endParaRPr lang="fr-FR" sz="1100" dirty="0"/>
          </a:p>
          <a:p>
            <a:pPr fontAlgn="base"/>
            <a:r>
              <a:rPr lang="fr-FR" sz="1100" dirty="0"/>
              <a:t>Catherine </a:t>
            </a:r>
            <a:r>
              <a:rPr lang="fr-FR" sz="1100" dirty="0" err="1"/>
              <a:t>Voynnet</a:t>
            </a:r>
            <a:r>
              <a:rPr lang="fr-FR" sz="1100" dirty="0"/>
              <a:t>-Fourboul, </a:t>
            </a:r>
            <a:r>
              <a:rPr lang="fr-FR" sz="1100" i="1" dirty="0"/>
              <a:t>Maître de conférences, Université Panthéon-Assas</a:t>
            </a:r>
            <a:endParaRPr lang="fr-FR" sz="1100" dirty="0"/>
          </a:p>
          <a:p>
            <a:pPr fontAlgn="base"/>
            <a:r>
              <a:rPr lang="fr-FR" sz="1100" b="1" dirty="0"/>
              <a:t>-Management international et RH ou management public &gt;&gt;&gt; 7H </a:t>
            </a:r>
            <a:br>
              <a:rPr lang="fr-FR" sz="1100" b="1" dirty="0"/>
            </a:br>
            <a:r>
              <a:rPr lang="fr-FR" sz="1100" dirty="0"/>
              <a:t>Catherine </a:t>
            </a:r>
            <a:r>
              <a:rPr lang="fr-FR" sz="1100" dirty="0" err="1"/>
              <a:t>Voynnet</a:t>
            </a:r>
            <a:r>
              <a:rPr lang="fr-FR" sz="1100" dirty="0"/>
              <a:t>-Fourboul, </a:t>
            </a:r>
            <a:r>
              <a:rPr lang="fr-FR" sz="1100" i="1" dirty="0"/>
              <a:t>Maître de conférences, Université Panthéon-Assas</a:t>
            </a:r>
            <a:endParaRPr lang="fr-FR" sz="1100" dirty="0"/>
          </a:p>
          <a:p>
            <a:pPr fontAlgn="base"/>
            <a:r>
              <a:rPr lang="fr-FR" sz="1100" dirty="0"/>
              <a:t>- </a:t>
            </a:r>
            <a:r>
              <a:rPr lang="fr-FR" sz="1100" b="1" dirty="0"/>
              <a:t>Politiques de rémunération &gt;&gt;&gt; 7H</a:t>
            </a:r>
            <a:endParaRPr lang="fr-FR" sz="1100" dirty="0"/>
          </a:p>
          <a:p>
            <a:pPr fontAlgn="base"/>
            <a:r>
              <a:rPr lang="fr-FR" sz="1100" dirty="0"/>
              <a:t>Jean-Pierre Magot, </a:t>
            </a:r>
            <a:r>
              <a:rPr lang="fr-FR" sz="1100" i="1" dirty="0" err="1"/>
              <a:t>Human</a:t>
            </a:r>
            <a:r>
              <a:rPr lang="fr-FR" sz="1100" i="1" dirty="0"/>
              <a:t> Resource Consulting, Cabinet Mercer</a:t>
            </a:r>
            <a:endParaRPr lang="fr-FR" sz="1100" dirty="0"/>
          </a:p>
          <a:p>
            <a:pPr fontAlgn="base"/>
            <a:r>
              <a:rPr lang="fr-FR" sz="1100" b="1" u="sng" dirty="0"/>
              <a:t>ENSEIGNEMENTS DE DROIT &gt;&gt;&gt; 18 HEURES </a:t>
            </a:r>
            <a:endParaRPr lang="fr-FR" sz="1100" dirty="0"/>
          </a:p>
          <a:p>
            <a:pPr fontAlgn="base"/>
            <a:r>
              <a:rPr lang="fr-FR" sz="1100" dirty="0"/>
              <a:t>- </a:t>
            </a:r>
            <a:r>
              <a:rPr lang="fr-FR" sz="1100" b="1" dirty="0"/>
              <a:t>Cas pratique avocat &gt;&gt;&gt; 18H</a:t>
            </a:r>
            <a:endParaRPr lang="fr-FR" sz="1100" dirty="0"/>
          </a:p>
          <a:p>
            <a:pPr fontAlgn="base"/>
            <a:r>
              <a:rPr lang="fr-FR" sz="1100" dirty="0"/>
              <a:t>François d’</a:t>
            </a:r>
            <a:r>
              <a:rPr lang="fr-FR" sz="1100" dirty="0" err="1"/>
              <a:t>Andurain</a:t>
            </a:r>
            <a:r>
              <a:rPr lang="fr-FR" sz="1100" dirty="0"/>
              <a:t>, </a:t>
            </a:r>
            <a:r>
              <a:rPr lang="fr-FR" sz="1100" i="1" dirty="0"/>
              <a:t>Avocat, Cabinet François d’</a:t>
            </a:r>
            <a:r>
              <a:rPr lang="fr-FR" sz="1100" i="1" dirty="0" err="1"/>
              <a:t>Andurain</a:t>
            </a:r>
            <a:r>
              <a:rPr lang="fr-FR" sz="1100" i="1" dirty="0"/>
              <a:t> et </a:t>
            </a:r>
            <a:r>
              <a:rPr lang="fr-FR" sz="1100" dirty="0"/>
              <a:t>M. Grégoire </a:t>
            </a:r>
            <a:r>
              <a:rPr lang="fr-FR" sz="1100" dirty="0" err="1"/>
              <a:t>Duchange</a:t>
            </a:r>
            <a:r>
              <a:rPr lang="fr-FR" sz="1100" i="1" dirty="0"/>
              <a:t>, Maître de conférences, Université Panthéon-Assas</a:t>
            </a:r>
            <a:endParaRPr lang="fr-FR" sz="1100" dirty="0"/>
          </a:p>
          <a:p>
            <a:pPr fontAlgn="base"/>
            <a:r>
              <a:rPr lang="fr-FR" sz="1100" b="1" dirty="0"/>
              <a:t>3/ ENSEIGNEMENTS «DÉVELOPPEMENT DES COMPÉTENCES INDIVIDUELLES» &gt;&gt;&gt; 43 HEURES</a:t>
            </a:r>
            <a:endParaRPr lang="fr-FR" sz="1100" dirty="0"/>
          </a:p>
          <a:p>
            <a:pPr fontAlgn="base"/>
            <a:r>
              <a:rPr lang="fr-FR" sz="1100" b="1" dirty="0"/>
              <a:t>-Méthodologie du mémoire &gt;&gt;&gt; 14H</a:t>
            </a:r>
            <a:endParaRPr lang="fr-FR" sz="1100" dirty="0"/>
          </a:p>
          <a:p>
            <a:pPr fontAlgn="base"/>
            <a:r>
              <a:rPr lang="fr-FR" sz="1100" dirty="0"/>
              <a:t>Encadrement réalisé par des tuteurs pédagogiques par groupe de 4/5 étudiants</a:t>
            </a:r>
          </a:p>
          <a:p>
            <a:pPr fontAlgn="base"/>
            <a:r>
              <a:rPr lang="fr-FR" sz="1100" b="1" dirty="0"/>
              <a:t>-Mentorat &gt;&gt;&gt; 15H</a:t>
            </a:r>
            <a:endParaRPr lang="fr-FR" sz="1100" dirty="0"/>
          </a:p>
          <a:p>
            <a:pPr fontAlgn="base"/>
            <a:r>
              <a:rPr lang="fr-FR" sz="1100" dirty="0"/>
              <a:t>Encadrement réalisé par des tuteurs pédagogiques par groupe de 4/5 étudiants</a:t>
            </a:r>
          </a:p>
          <a:p>
            <a:pPr fontAlgn="base"/>
            <a:r>
              <a:rPr lang="fr-FR" sz="1100" b="1" dirty="0"/>
              <a:t>-Négociation sociale &gt;&gt;&gt; 7H</a:t>
            </a:r>
            <a:endParaRPr lang="fr-FR" sz="1100" dirty="0"/>
          </a:p>
          <a:p>
            <a:pPr fontAlgn="base"/>
            <a:r>
              <a:rPr lang="fr-FR" sz="1100" dirty="0"/>
              <a:t>Stéphane Pradines, </a:t>
            </a:r>
            <a:r>
              <a:rPr lang="fr-FR" sz="1100" i="1" dirty="0"/>
              <a:t>Entrepreneur</a:t>
            </a:r>
            <a:r>
              <a:rPr lang="fr-FR" sz="1100" dirty="0"/>
              <a:t>,</a:t>
            </a:r>
            <a:r>
              <a:rPr lang="fr-FR" sz="1100" i="1" dirty="0"/>
              <a:t> Consultant, Formateur &amp; Coach, Be-RH</a:t>
            </a:r>
            <a:endParaRPr lang="fr-FR" sz="1100" dirty="0"/>
          </a:p>
          <a:p>
            <a:pPr fontAlgn="base"/>
            <a:r>
              <a:rPr lang="fr-FR" sz="1100" b="1" dirty="0"/>
              <a:t>- Séminaire d’intégration &gt;&gt;&gt; 7H</a:t>
            </a:r>
            <a:endParaRPr lang="fr-FR" sz="1100" dirty="0"/>
          </a:p>
          <a:p>
            <a:pPr fontAlgn="base"/>
            <a:r>
              <a:rPr lang="fr-FR" sz="1100" dirty="0"/>
              <a:t>Catherine </a:t>
            </a:r>
            <a:r>
              <a:rPr lang="fr-FR" sz="1100" dirty="0" err="1"/>
              <a:t>Voynnet</a:t>
            </a:r>
            <a:r>
              <a:rPr lang="fr-FR" sz="1100" dirty="0"/>
              <a:t>-Fourboul, </a:t>
            </a:r>
            <a:r>
              <a:rPr lang="fr-FR" sz="1100" i="1" dirty="0"/>
              <a:t>Maître de conférences, Université Panthéon-Assas</a:t>
            </a:r>
            <a:endParaRPr lang="fr-FR" sz="1100" dirty="0"/>
          </a:p>
        </p:txBody>
      </p:sp>
      <p:sp>
        <p:nvSpPr>
          <p:cNvPr id="5" name="ZoneTexte 4"/>
          <p:cNvSpPr txBox="1"/>
          <p:nvPr/>
        </p:nvSpPr>
        <p:spPr>
          <a:xfrm>
            <a:off x="253388" y="6268598"/>
            <a:ext cx="3811837" cy="369332"/>
          </a:xfrm>
          <a:prstGeom prst="rect">
            <a:avLst/>
          </a:prstGeom>
          <a:solidFill>
            <a:srgbClr val="FF0000"/>
          </a:solidFill>
        </p:spPr>
        <p:txBody>
          <a:bodyPr wrap="square" rtlCol="0">
            <a:spAutoFit/>
          </a:bodyPr>
          <a:lstStyle/>
          <a:p>
            <a:r>
              <a:rPr lang="fr-FR" dirty="0">
                <a:solidFill>
                  <a:schemeClr val="bg1"/>
                </a:solidFill>
              </a:rPr>
              <a:t>229 heures d’enseignement minimum</a:t>
            </a:r>
          </a:p>
        </p:txBody>
      </p:sp>
      <p:sp>
        <p:nvSpPr>
          <p:cNvPr id="6" name="Espace réservé du pied de page 5"/>
          <p:cNvSpPr>
            <a:spLocks noGrp="1"/>
          </p:cNvSpPr>
          <p:nvPr>
            <p:ph type="ftr" sz="quarter" idx="11"/>
          </p:nvPr>
        </p:nvSpPr>
        <p:spPr>
          <a:xfrm>
            <a:off x="3360146" y="6413871"/>
            <a:ext cx="2895600" cy="365125"/>
          </a:xfrm>
        </p:spPr>
        <p:txBody>
          <a:bodyPr/>
          <a:lstStyle/>
          <a:p>
            <a:r>
              <a:rPr lang="fr-FR" dirty="0"/>
              <a:t>http://ciffopexec.fr</a:t>
            </a:r>
          </a:p>
        </p:txBody>
      </p:sp>
      <p:sp>
        <p:nvSpPr>
          <p:cNvPr id="7" name="Espace réservé du numéro de diapositive 6"/>
          <p:cNvSpPr>
            <a:spLocks noGrp="1"/>
          </p:cNvSpPr>
          <p:nvPr>
            <p:ph type="sldNum" sz="quarter" idx="12"/>
          </p:nvPr>
        </p:nvSpPr>
        <p:spPr/>
        <p:txBody>
          <a:bodyPr/>
          <a:lstStyle/>
          <a:p>
            <a:fld id="{A1B74424-5EA7-E641-8625-28989B7DDA84}" type="slidenum">
              <a:rPr lang="fr-FR" smtClean="0"/>
              <a:t>4</a:t>
            </a:fld>
            <a:endParaRPr lang="fr-FR"/>
          </a:p>
        </p:txBody>
      </p:sp>
    </p:spTree>
    <p:extLst>
      <p:ext uri="{BB962C8B-B14F-4D97-AF65-F5344CB8AC3E}">
        <p14:creationId xmlns:p14="http://schemas.microsoft.com/office/powerpoint/2010/main" val="512911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4- ORGANISATION DES ÉTUDES</a:t>
            </a: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1568109504"/>
              </p:ext>
            </p:extLst>
          </p:nvPr>
        </p:nvGraphicFramePr>
        <p:xfrm>
          <a:off x="457200" y="1600202"/>
          <a:ext cx="8510530" cy="4822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pied de page 2"/>
          <p:cNvSpPr>
            <a:spLocks noGrp="1"/>
          </p:cNvSpPr>
          <p:nvPr>
            <p:ph type="ftr" sz="quarter" idx="11"/>
          </p:nvPr>
        </p:nvSpPr>
        <p:spPr/>
        <p:txBody>
          <a:bodyPr/>
          <a:lstStyle/>
          <a:p>
            <a:r>
              <a:rPr lang="fr-FR"/>
              <a:t>http://ciffopexec.fr</a:t>
            </a:r>
          </a:p>
        </p:txBody>
      </p:sp>
      <p:sp>
        <p:nvSpPr>
          <p:cNvPr id="4" name="Espace réservé du numéro de diapositive 3"/>
          <p:cNvSpPr>
            <a:spLocks noGrp="1"/>
          </p:cNvSpPr>
          <p:nvPr>
            <p:ph type="sldNum" sz="quarter" idx="12"/>
          </p:nvPr>
        </p:nvSpPr>
        <p:spPr/>
        <p:txBody>
          <a:bodyPr/>
          <a:lstStyle/>
          <a:p>
            <a:fld id="{A1B74424-5EA7-E641-8625-28989B7DDA84}" type="slidenum">
              <a:rPr lang="fr-FR" smtClean="0"/>
              <a:t>5</a:t>
            </a:fld>
            <a:endParaRPr lang="fr-FR"/>
          </a:p>
        </p:txBody>
      </p:sp>
    </p:spTree>
    <p:extLst>
      <p:ext uri="{BB962C8B-B14F-4D97-AF65-F5344CB8AC3E}">
        <p14:creationId xmlns:p14="http://schemas.microsoft.com/office/powerpoint/2010/main" val="217342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42437"/>
            <a:ext cx="7377289" cy="623714"/>
          </a:xfrm>
        </p:spPr>
        <p:txBody>
          <a:bodyPr>
            <a:normAutofit fontScale="90000"/>
          </a:bodyPr>
          <a:lstStyle/>
          <a:p>
            <a:r>
              <a:rPr lang="fr-FR" b="1" dirty="0"/>
              <a:t>5- Planning (1)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05" y="1233889"/>
            <a:ext cx="7074258" cy="550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au 7"/>
          <p:cNvGraphicFramePr>
            <a:graphicFrameLocks noGrp="1"/>
          </p:cNvGraphicFramePr>
          <p:nvPr>
            <p:extLst>
              <p:ext uri="{D42A27DB-BD31-4B8C-83A1-F6EECF244321}">
                <p14:modId xmlns:p14="http://schemas.microsoft.com/office/powerpoint/2010/main" val="511666529"/>
              </p:ext>
            </p:extLst>
          </p:nvPr>
        </p:nvGraphicFramePr>
        <p:xfrm>
          <a:off x="7297297" y="1715813"/>
          <a:ext cx="1714500" cy="3884295"/>
        </p:xfrm>
        <a:graphic>
          <a:graphicData uri="http://schemas.openxmlformats.org/drawingml/2006/table">
            <a:tbl>
              <a:tblPr/>
              <a:tblGrid>
                <a:gridCol w="1714500">
                  <a:extLst>
                    <a:ext uri="{9D8B030D-6E8A-4147-A177-3AD203B41FA5}">
                      <a16:colId xmlns:a16="http://schemas.microsoft.com/office/drawing/2014/main" val="20000"/>
                    </a:ext>
                  </a:extLst>
                </a:gridCol>
              </a:tblGrid>
              <a:tr h="266700">
                <a:tc>
                  <a:txBody>
                    <a:bodyPr/>
                    <a:lstStyle/>
                    <a:p>
                      <a:pPr algn="ctr" fontAlgn="ctr"/>
                      <a:r>
                        <a:rPr lang="fr-FR" sz="1200" b="0" i="0" u="none" strike="noStrike" dirty="0">
                          <a:solidFill>
                            <a:srgbClr val="FF0000"/>
                          </a:solidFill>
                          <a:effectLst/>
                          <a:latin typeface="Verdana"/>
                        </a:rPr>
                        <a:t>Légende</a:t>
                      </a:r>
                    </a:p>
                  </a:txBody>
                  <a:tcPr marL="7620" marR="7620" marT="7620" marB="0" anchor="ctr">
                    <a:lnL>
                      <a:noFill/>
                    </a:lnL>
                    <a:lnR>
                      <a:noFill/>
                    </a:lnR>
                    <a:lnT>
                      <a:noFill/>
                    </a:lnT>
                    <a:lnB>
                      <a:noFill/>
                    </a:lnB>
                  </a:tcPr>
                </a:tc>
                <a:extLst>
                  <a:ext uri="{0D108BD9-81ED-4DB2-BD59-A6C34878D82A}">
                    <a16:rowId xmlns:a16="http://schemas.microsoft.com/office/drawing/2014/main" val="10000"/>
                  </a:ext>
                </a:extLst>
              </a:tr>
              <a:tr h="135255">
                <a:tc>
                  <a:txBody>
                    <a:bodyPr/>
                    <a:lstStyle/>
                    <a:p>
                      <a:pPr algn="l" fontAlgn="ctr"/>
                      <a:endParaRPr lang="fr-FR" sz="700" b="0" i="0" u="none" strike="noStrike">
                        <a:effectLst/>
                        <a:latin typeface="Verdana"/>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fontAlgn="ctr"/>
                      <a:r>
                        <a:rPr lang="fr-FR" sz="600" b="1" i="0" u="none" strike="noStrike">
                          <a:solidFill>
                            <a:srgbClr val="FFFFFF"/>
                          </a:solidFill>
                          <a:effectLst/>
                          <a:latin typeface="Verdana"/>
                        </a:rPr>
                        <a:t>Obligatoire</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0806"/>
                    </a:solidFill>
                  </a:tcPr>
                </a:tc>
                <a:extLst>
                  <a:ext uri="{0D108BD9-81ED-4DB2-BD59-A6C34878D82A}">
                    <a16:rowId xmlns:a16="http://schemas.microsoft.com/office/drawing/2014/main" val="10002"/>
                  </a:ext>
                </a:extLst>
              </a:tr>
              <a:tr h="0">
                <a:tc>
                  <a:txBody>
                    <a:bodyPr/>
                    <a:lstStyle/>
                    <a:p>
                      <a:pPr algn="ctr" fontAlgn="ctr"/>
                      <a:r>
                        <a:rPr lang="fr-FR" sz="800" b="1" i="0" u="none" strike="noStrike">
                          <a:solidFill>
                            <a:srgbClr val="FFFFFF"/>
                          </a:solidFill>
                          <a:effectLst/>
                          <a:latin typeface="Verdana"/>
                        </a:rPr>
                        <a:t> Fortement recommandé</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538DD5"/>
                    </a:solidFill>
                  </a:tcPr>
                </a:tc>
                <a:extLst>
                  <a:ext uri="{0D108BD9-81ED-4DB2-BD59-A6C34878D82A}">
                    <a16:rowId xmlns:a16="http://schemas.microsoft.com/office/drawing/2014/main" val="10003"/>
                  </a:ext>
                </a:extLst>
              </a:tr>
              <a:tr h="0">
                <a:tc>
                  <a:txBody>
                    <a:bodyPr/>
                    <a:lstStyle/>
                    <a:p>
                      <a:pPr algn="ctr" fontAlgn="ctr"/>
                      <a:r>
                        <a:rPr lang="fr-FR" sz="800" b="1" i="0" u="none" strike="noStrike">
                          <a:effectLst/>
                          <a:latin typeface="Verdana"/>
                        </a:rPr>
                        <a:t>Optionnel sauf Contrats Pro</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10004"/>
                  </a:ext>
                </a:extLst>
              </a:tr>
              <a:tr h="0">
                <a:tc>
                  <a:txBody>
                    <a:bodyPr/>
                    <a:lstStyle/>
                    <a:p>
                      <a:pPr algn="ctr" fontAlgn="ctr"/>
                      <a:r>
                        <a:rPr lang="fr-FR" sz="700" b="1" i="0" u="none" strike="noStrike">
                          <a:effectLst/>
                          <a:latin typeface="Verdana"/>
                        </a:rPr>
                        <a:t>SAMEDI DIMANCHE</a:t>
                      </a:r>
                    </a:p>
                  </a:txBody>
                  <a:tcPr marL="7620" marR="7620" marT="7620" marB="0" anchor="ctr">
                    <a:lnL>
                      <a:noFill/>
                    </a:lnL>
                    <a:lnR>
                      <a:noFill/>
                    </a:lnR>
                    <a:lnT>
                      <a:noFill/>
                    </a:lnT>
                    <a:lnB>
                      <a:noFill/>
                    </a:lnB>
                    <a:solidFill>
                      <a:srgbClr val="C0C0C0"/>
                    </a:solidFill>
                  </a:tcPr>
                </a:tc>
                <a:extLst>
                  <a:ext uri="{0D108BD9-81ED-4DB2-BD59-A6C34878D82A}">
                    <a16:rowId xmlns:a16="http://schemas.microsoft.com/office/drawing/2014/main" val="10005"/>
                  </a:ext>
                </a:extLst>
              </a:tr>
              <a:tr h="0">
                <a:tc>
                  <a:txBody>
                    <a:bodyPr/>
                    <a:lstStyle/>
                    <a:p>
                      <a:pPr algn="ctr" fontAlgn="ctr"/>
                      <a:r>
                        <a:rPr lang="fr-FR" sz="600" b="1" i="0" u="none" strike="noStrike">
                          <a:solidFill>
                            <a:srgbClr val="DD0806"/>
                          </a:solidFill>
                          <a:effectLst/>
                          <a:latin typeface="Verdana"/>
                        </a:rPr>
                        <a:t>JOURS FERIES</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10006"/>
                  </a:ext>
                </a:extLst>
              </a:tr>
              <a:tr h="0">
                <a:tc>
                  <a:txBody>
                    <a:bodyPr/>
                    <a:lstStyle/>
                    <a:p>
                      <a:pPr algn="l" fontAlgn="ctr"/>
                      <a:r>
                        <a:rPr lang="fr-FR" sz="900" b="0" i="0" u="none" strike="noStrike" dirty="0">
                          <a:effectLst/>
                          <a:latin typeface="Verdana"/>
                        </a:rPr>
                        <a:t>1) Pour les contrats de professionnalisation, des séminaires de </a:t>
                      </a:r>
                      <a:r>
                        <a:rPr lang="fr-FR" sz="900" b="0" i="0" u="none" strike="noStrike" dirty="0" err="1">
                          <a:effectLst/>
                          <a:latin typeface="Verdana"/>
                        </a:rPr>
                        <a:t>codéveloppement</a:t>
                      </a:r>
                      <a:r>
                        <a:rPr lang="fr-FR" sz="900" b="0" i="0" u="none" strike="noStrike" dirty="0">
                          <a:effectLst/>
                          <a:latin typeface="Verdana"/>
                        </a:rPr>
                        <a:t> sont organisés les samedis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gn="l" fontAlgn="ctr"/>
                      <a:r>
                        <a:rPr lang="fr-FR" sz="900" b="0" i="0" u="none" strike="noStrike">
                          <a:effectLst/>
                          <a:latin typeface="Verdana"/>
                        </a:rPr>
                        <a:t>2) Les étudiants sont encadrés par des TUTEURS PEDAGOGIQUES RH qu'ils rencontrent plusieurs fois dans l'année.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gn="l" fontAlgn="ctr"/>
                      <a:r>
                        <a:rPr lang="fr-FR" sz="900" b="0" i="0" u="none" strike="noStrike">
                          <a:effectLst/>
                          <a:latin typeface="Verdana"/>
                        </a:rPr>
                        <a:t>3) Le CIFFOP organise un séminaire professionnel à l'étranger qui se déroulera la semaine du 14 mai 2018. Le coût de ce séminaire s'ajoute à celui de la formation.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algn="l" fontAlgn="ctr"/>
                      <a:r>
                        <a:rPr lang="fr-FR" sz="900" b="0" i="0" u="none" strike="noStrike" dirty="0">
                          <a:effectLst/>
                          <a:latin typeface="Verdana"/>
                        </a:rPr>
                        <a:t>4) des conférences s'ajoutent aux heures prévues dans la maquette du diplôme : il est recommandé d'y participer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 name="Espace réservé du pied de page 2"/>
          <p:cNvSpPr>
            <a:spLocks noGrp="1"/>
          </p:cNvSpPr>
          <p:nvPr>
            <p:ph type="ftr" sz="quarter" idx="11"/>
          </p:nvPr>
        </p:nvSpPr>
        <p:spPr>
          <a:xfrm>
            <a:off x="6386689" y="6492875"/>
            <a:ext cx="2895600" cy="365125"/>
          </a:xfrm>
        </p:spPr>
        <p:txBody>
          <a:bodyPr/>
          <a:lstStyle/>
          <a:p>
            <a:r>
              <a:rPr lang="fr-FR" dirty="0"/>
              <a:t>http://ciffopexec.fr</a:t>
            </a:r>
          </a:p>
        </p:txBody>
      </p:sp>
      <p:sp>
        <p:nvSpPr>
          <p:cNvPr id="4" name="Espace réservé du numéro de diapositive 3"/>
          <p:cNvSpPr>
            <a:spLocks noGrp="1"/>
          </p:cNvSpPr>
          <p:nvPr>
            <p:ph type="sldNum" sz="quarter" idx="12"/>
          </p:nvPr>
        </p:nvSpPr>
        <p:spPr/>
        <p:txBody>
          <a:bodyPr/>
          <a:lstStyle/>
          <a:p>
            <a:fld id="{A1B74424-5EA7-E641-8625-28989B7DDA84}" type="slidenum">
              <a:rPr lang="fr-FR" smtClean="0"/>
              <a:t>6</a:t>
            </a:fld>
            <a:endParaRPr lang="fr-FR"/>
          </a:p>
        </p:txBody>
      </p:sp>
    </p:spTree>
    <p:extLst>
      <p:ext uri="{BB962C8B-B14F-4D97-AF65-F5344CB8AC3E}">
        <p14:creationId xmlns:p14="http://schemas.microsoft.com/office/powerpoint/2010/main" val="3459351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42437"/>
            <a:ext cx="7377289" cy="623714"/>
          </a:xfrm>
        </p:spPr>
        <p:txBody>
          <a:bodyPr>
            <a:normAutofit fontScale="90000"/>
          </a:bodyPr>
          <a:lstStyle/>
          <a:p>
            <a:r>
              <a:rPr lang="fr-FR" b="1" dirty="0"/>
              <a:t>6- Planning (2)</a:t>
            </a:r>
          </a:p>
        </p:txBody>
      </p:sp>
      <p:graphicFrame>
        <p:nvGraphicFramePr>
          <p:cNvPr id="8" name="Tableau 7"/>
          <p:cNvGraphicFramePr>
            <a:graphicFrameLocks noGrp="1"/>
          </p:cNvGraphicFramePr>
          <p:nvPr>
            <p:extLst>
              <p:ext uri="{D42A27DB-BD31-4B8C-83A1-F6EECF244321}">
                <p14:modId xmlns:p14="http://schemas.microsoft.com/office/powerpoint/2010/main" val="615699964"/>
              </p:ext>
            </p:extLst>
          </p:nvPr>
        </p:nvGraphicFramePr>
        <p:xfrm>
          <a:off x="6746454" y="1473442"/>
          <a:ext cx="1714500" cy="3884295"/>
        </p:xfrm>
        <a:graphic>
          <a:graphicData uri="http://schemas.openxmlformats.org/drawingml/2006/table">
            <a:tbl>
              <a:tblPr/>
              <a:tblGrid>
                <a:gridCol w="1714500">
                  <a:extLst>
                    <a:ext uri="{9D8B030D-6E8A-4147-A177-3AD203B41FA5}">
                      <a16:colId xmlns:a16="http://schemas.microsoft.com/office/drawing/2014/main" val="20000"/>
                    </a:ext>
                  </a:extLst>
                </a:gridCol>
              </a:tblGrid>
              <a:tr h="266700">
                <a:tc>
                  <a:txBody>
                    <a:bodyPr/>
                    <a:lstStyle/>
                    <a:p>
                      <a:pPr algn="ctr" fontAlgn="ctr"/>
                      <a:r>
                        <a:rPr lang="fr-FR" sz="1200" b="0" i="0" u="none" strike="noStrike" dirty="0">
                          <a:solidFill>
                            <a:srgbClr val="FF0000"/>
                          </a:solidFill>
                          <a:effectLst/>
                          <a:latin typeface="Verdana"/>
                        </a:rPr>
                        <a:t>Légende</a:t>
                      </a:r>
                    </a:p>
                  </a:txBody>
                  <a:tcPr marL="7620" marR="7620" marT="7620" marB="0" anchor="ctr">
                    <a:lnL>
                      <a:noFill/>
                    </a:lnL>
                    <a:lnR>
                      <a:noFill/>
                    </a:lnR>
                    <a:lnT>
                      <a:noFill/>
                    </a:lnT>
                    <a:lnB>
                      <a:noFill/>
                    </a:lnB>
                  </a:tcPr>
                </a:tc>
                <a:extLst>
                  <a:ext uri="{0D108BD9-81ED-4DB2-BD59-A6C34878D82A}">
                    <a16:rowId xmlns:a16="http://schemas.microsoft.com/office/drawing/2014/main" val="10000"/>
                  </a:ext>
                </a:extLst>
              </a:tr>
              <a:tr h="135255">
                <a:tc>
                  <a:txBody>
                    <a:bodyPr/>
                    <a:lstStyle/>
                    <a:p>
                      <a:pPr algn="l" fontAlgn="ctr"/>
                      <a:endParaRPr lang="fr-FR" sz="700" b="0" i="0" u="none" strike="noStrike">
                        <a:effectLst/>
                        <a:latin typeface="Verdana"/>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fontAlgn="ctr"/>
                      <a:r>
                        <a:rPr lang="fr-FR" sz="600" b="1" i="0" u="none" strike="noStrike">
                          <a:solidFill>
                            <a:srgbClr val="FFFFFF"/>
                          </a:solidFill>
                          <a:effectLst/>
                          <a:latin typeface="Verdana"/>
                        </a:rPr>
                        <a:t>Obligatoire</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0806"/>
                    </a:solidFill>
                  </a:tcPr>
                </a:tc>
                <a:extLst>
                  <a:ext uri="{0D108BD9-81ED-4DB2-BD59-A6C34878D82A}">
                    <a16:rowId xmlns:a16="http://schemas.microsoft.com/office/drawing/2014/main" val="10002"/>
                  </a:ext>
                </a:extLst>
              </a:tr>
              <a:tr h="0">
                <a:tc>
                  <a:txBody>
                    <a:bodyPr/>
                    <a:lstStyle/>
                    <a:p>
                      <a:pPr algn="ctr" fontAlgn="ctr"/>
                      <a:r>
                        <a:rPr lang="fr-FR" sz="800" b="1" i="0" u="none" strike="noStrike">
                          <a:solidFill>
                            <a:srgbClr val="FFFFFF"/>
                          </a:solidFill>
                          <a:effectLst/>
                          <a:latin typeface="Verdana"/>
                        </a:rPr>
                        <a:t> Fortement recommandé</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538DD5"/>
                    </a:solidFill>
                  </a:tcPr>
                </a:tc>
                <a:extLst>
                  <a:ext uri="{0D108BD9-81ED-4DB2-BD59-A6C34878D82A}">
                    <a16:rowId xmlns:a16="http://schemas.microsoft.com/office/drawing/2014/main" val="10003"/>
                  </a:ext>
                </a:extLst>
              </a:tr>
              <a:tr h="0">
                <a:tc>
                  <a:txBody>
                    <a:bodyPr/>
                    <a:lstStyle/>
                    <a:p>
                      <a:pPr algn="ctr" fontAlgn="ctr"/>
                      <a:r>
                        <a:rPr lang="fr-FR" sz="800" b="1" i="0" u="none" strike="noStrike">
                          <a:effectLst/>
                          <a:latin typeface="Verdana"/>
                        </a:rPr>
                        <a:t>Optionnel sauf Contrats Pro</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10004"/>
                  </a:ext>
                </a:extLst>
              </a:tr>
              <a:tr h="0">
                <a:tc>
                  <a:txBody>
                    <a:bodyPr/>
                    <a:lstStyle/>
                    <a:p>
                      <a:pPr algn="ctr" fontAlgn="ctr"/>
                      <a:r>
                        <a:rPr lang="fr-FR" sz="700" b="1" i="0" u="none" strike="noStrike">
                          <a:effectLst/>
                          <a:latin typeface="Verdana"/>
                        </a:rPr>
                        <a:t>SAMEDI DIMANCHE</a:t>
                      </a:r>
                    </a:p>
                  </a:txBody>
                  <a:tcPr marL="7620" marR="7620" marT="7620" marB="0" anchor="ctr">
                    <a:lnL>
                      <a:noFill/>
                    </a:lnL>
                    <a:lnR>
                      <a:noFill/>
                    </a:lnR>
                    <a:lnT>
                      <a:noFill/>
                    </a:lnT>
                    <a:lnB>
                      <a:noFill/>
                    </a:lnB>
                    <a:solidFill>
                      <a:srgbClr val="C0C0C0"/>
                    </a:solidFill>
                  </a:tcPr>
                </a:tc>
                <a:extLst>
                  <a:ext uri="{0D108BD9-81ED-4DB2-BD59-A6C34878D82A}">
                    <a16:rowId xmlns:a16="http://schemas.microsoft.com/office/drawing/2014/main" val="10005"/>
                  </a:ext>
                </a:extLst>
              </a:tr>
              <a:tr h="0">
                <a:tc>
                  <a:txBody>
                    <a:bodyPr/>
                    <a:lstStyle/>
                    <a:p>
                      <a:pPr algn="ctr" fontAlgn="ctr"/>
                      <a:r>
                        <a:rPr lang="fr-FR" sz="600" b="1" i="0" u="none" strike="noStrike">
                          <a:solidFill>
                            <a:srgbClr val="DD0806"/>
                          </a:solidFill>
                          <a:effectLst/>
                          <a:latin typeface="Verdana"/>
                        </a:rPr>
                        <a:t>JOURS FERIES</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10006"/>
                  </a:ext>
                </a:extLst>
              </a:tr>
              <a:tr h="0">
                <a:tc>
                  <a:txBody>
                    <a:bodyPr/>
                    <a:lstStyle/>
                    <a:p>
                      <a:pPr algn="l" fontAlgn="ctr"/>
                      <a:r>
                        <a:rPr lang="fr-FR" sz="900" b="0" i="0" u="none" strike="noStrike" dirty="0">
                          <a:effectLst/>
                          <a:latin typeface="Verdana"/>
                        </a:rPr>
                        <a:t>1) Pour les contrats de professionnalisation, des séminaires de </a:t>
                      </a:r>
                      <a:r>
                        <a:rPr lang="fr-FR" sz="900" b="0" i="0" u="none" strike="noStrike" dirty="0" err="1">
                          <a:effectLst/>
                          <a:latin typeface="Verdana"/>
                        </a:rPr>
                        <a:t>codéveloppement</a:t>
                      </a:r>
                      <a:r>
                        <a:rPr lang="fr-FR" sz="900" b="0" i="0" u="none" strike="noStrike" dirty="0">
                          <a:effectLst/>
                          <a:latin typeface="Verdana"/>
                        </a:rPr>
                        <a:t> sont organisés les samedis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gn="l" fontAlgn="ctr"/>
                      <a:r>
                        <a:rPr lang="fr-FR" sz="900" b="0" i="0" u="none" strike="noStrike">
                          <a:effectLst/>
                          <a:latin typeface="Verdana"/>
                        </a:rPr>
                        <a:t>2) Les étudiants sont encadrés par des TUTEURS PEDAGOGIQUES RH qu'ils rencontrent plusieurs fois dans l'année.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gn="l" fontAlgn="ctr"/>
                      <a:r>
                        <a:rPr lang="fr-FR" sz="900" b="0" i="0" u="none" strike="noStrike">
                          <a:effectLst/>
                          <a:latin typeface="Verdana"/>
                        </a:rPr>
                        <a:t>3) Le CIFFOP organise un séminaire professionnel à l'étranger qui se déroulera la semaine du 14 mai 2018. Le coût de ce séminaire s'ajoute à celui de la formation.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algn="l" fontAlgn="ctr"/>
                      <a:r>
                        <a:rPr lang="fr-FR" sz="900" b="0" i="0" u="none" strike="noStrike" dirty="0">
                          <a:effectLst/>
                          <a:latin typeface="Verdana"/>
                        </a:rPr>
                        <a:t>4) des conférences s'ajoutent aux heures prévues dans la maquette du diplôme : il est recommandé d'y participer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54286"/>
            <a:ext cx="4999037" cy="583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pied de page 2"/>
          <p:cNvSpPr>
            <a:spLocks noGrp="1"/>
          </p:cNvSpPr>
          <p:nvPr>
            <p:ph type="ftr" sz="quarter" idx="11"/>
          </p:nvPr>
        </p:nvSpPr>
        <p:spPr>
          <a:xfrm>
            <a:off x="5456237" y="6421701"/>
            <a:ext cx="2895600" cy="365125"/>
          </a:xfrm>
        </p:spPr>
        <p:txBody>
          <a:bodyPr/>
          <a:lstStyle/>
          <a:p>
            <a:r>
              <a:rPr lang="fr-FR" dirty="0"/>
              <a:t>http://ciffopexec.fr</a:t>
            </a:r>
          </a:p>
        </p:txBody>
      </p:sp>
      <p:sp>
        <p:nvSpPr>
          <p:cNvPr id="4" name="Espace réservé du numéro de diapositive 3"/>
          <p:cNvSpPr>
            <a:spLocks noGrp="1"/>
          </p:cNvSpPr>
          <p:nvPr>
            <p:ph type="sldNum" sz="quarter" idx="12"/>
          </p:nvPr>
        </p:nvSpPr>
        <p:spPr/>
        <p:txBody>
          <a:bodyPr/>
          <a:lstStyle/>
          <a:p>
            <a:fld id="{A1B74424-5EA7-E641-8625-28989B7DDA84}" type="slidenum">
              <a:rPr lang="fr-FR" smtClean="0"/>
              <a:t>7</a:t>
            </a:fld>
            <a:endParaRPr lang="fr-FR"/>
          </a:p>
        </p:txBody>
      </p:sp>
    </p:spTree>
    <p:extLst>
      <p:ext uri="{BB962C8B-B14F-4D97-AF65-F5344CB8AC3E}">
        <p14:creationId xmlns:p14="http://schemas.microsoft.com/office/powerpoint/2010/main" val="2371624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lnSpcReduction="10000"/>
          </a:bodyPr>
          <a:lstStyle/>
          <a:p>
            <a:pPr>
              <a:buNone/>
            </a:pPr>
            <a:endParaRPr lang="fr-FR" dirty="0"/>
          </a:p>
          <a:p>
            <a:pPr algn="ctr">
              <a:buNone/>
            </a:pPr>
            <a:r>
              <a:rPr lang="fr-FR" b="1" dirty="0"/>
              <a:t>Le CIFFOP, la grande école universitaire </a:t>
            </a:r>
          </a:p>
          <a:p>
            <a:pPr algn="ctr">
              <a:buNone/>
            </a:pPr>
            <a:r>
              <a:rPr lang="fr-FR" b="1" dirty="0"/>
              <a:t>des métiers RH</a:t>
            </a:r>
          </a:p>
          <a:p>
            <a:pPr algn="ctr">
              <a:buNone/>
            </a:pPr>
            <a:endParaRPr lang="fr-FR" b="1" dirty="0"/>
          </a:p>
          <a:p>
            <a:r>
              <a:rPr lang="fr-FR" dirty="0"/>
              <a:t>À la recherche d’excellence universitaire</a:t>
            </a:r>
          </a:p>
          <a:p>
            <a:r>
              <a:rPr lang="fr-FR" dirty="0"/>
              <a:t>Un ancrage professionnel et une orientation « métiers »</a:t>
            </a:r>
          </a:p>
          <a:p>
            <a:r>
              <a:rPr lang="fr-FR" dirty="0"/>
              <a:t>Une formation de référence</a:t>
            </a:r>
          </a:p>
        </p:txBody>
      </p:sp>
      <p:sp>
        <p:nvSpPr>
          <p:cNvPr id="3" name="Titre 2"/>
          <p:cNvSpPr>
            <a:spLocks noGrp="1"/>
          </p:cNvSpPr>
          <p:nvPr>
            <p:ph type="title"/>
          </p:nvPr>
        </p:nvSpPr>
        <p:spPr/>
        <p:txBody>
          <a:bodyPr>
            <a:normAutofit fontScale="90000"/>
          </a:bodyPr>
          <a:lstStyle/>
          <a:p>
            <a:r>
              <a:rPr lang="fr-FR" b="1" dirty="0">
                <a:solidFill>
                  <a:srgbClr val="C00000"/>
                </a:solidFill>
              </a:rPr>
              <a:t>7- LE CIFFOP : une ambition et un projet </a:t>
            </a:r>
          </a:p>
        </p:txBody>
      </p:sp>
      <p:pic>
        <p:nvPicPr>
          <p:cNvPr id="4" name="Image 3"/>
          <p:cNvPicPr>
            <a:picLocks noChangeAspect="1"/>
          </p:cNvPicPr>
          <p:nvPr/>
        </p:nvPicPr>
        <p:blipFill>
          <a:blip r:embed="rId3"/>
          <a:stretch>
            <a:fillRect/>
          </a:stretch>
        </p:blipFill>
        <p:spPr>
          <a:xfrm>
            <a:off x="6100166" y="4875397"/>
            <a:ext cx="2249445" cy="1469252"/>
          </a:xfrm>
          <a:prstGeom prst="rect">
            <a:avLst/>
          </a:prstGeom>
        </p:spPr>
      </p:pic>
      <p:sp>
        <p:nvSpPr>
          <p:cNvPr id="5" name="Espace réservé du pied de page 4"/>
          <p:cNvSpPr>
            <a:spLocks noGrp="1"/>
          </p:cNvSpPr>
          <p:nvPr>
            <p:ph type="ftr" sz="quarter" idx="11"/>
          </p:nvPr>
        </p:nvSpPr>
        <p:spPr/>
        <p:txBody>
          <a:bodyPr/>
          <a:lstStyle/>
          <a:p>
            <a:r>
              <a:rPr lang="fr-FR"/>
              <a:t>http://ciffopexec.fr</a:t>
            </a:r>
          </a:p>
        </p:txBody>
      </p:sp>
      <p:sp>
        <p:nvSpPr>
          <p:cNvPr id="6" name="Espace réservé du numéro de diapositive 5"/>
          <p:cNvSpPr>
            <a:spLocks noGrp="1"/>
          </p:cNvSpPr>
          <p:nvPr>
            <p:ph type="sldNum" sz="quarter" idx="12"/>
          </p:nvPr>
        </p:nvSpPr>
        <p:spPr/>
        <p:txBody>
          <a:bodyPr/>
          <a:lstStyle/>
          <a:p>
            <a:fld id="{A1B74424-5EA7-E641-8625-28989B7DDA84}" type="slidenum">
              <a:rPr lang="fr-FR" smtClean="0"/>
              <a:t>8</a:t>
            </a:fld>
            <a:endParaRPr lang="fr-FR"/>
          </a:p>
        </p:txBody>
      </p:sp>
    </p:spTree>
    <p:extLst>
      <p:ext uri="{BB962C8B-B14F-4D97-AF65-F5344CB8AC3E}">
        <p14:creationId xmlns:p14="http://schemas.microsoft.com/office/powerpoint/2010/main" val="1581594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600203"/>
            <a:ext cx="8229600" cy="4965700"/>
          </a:xfrm>
        </p:spPr>
        <p:txBody>
          <a:bodyPr>
            <a:normAutofit fontScale="55000" lnSpcReduction="20000"/>
          </a:bodyPr>
          <a:lstStyle/>
          <a:p>
            <a:r>
              <a:rPr lang="fr-FR" sz="4400" dirty="0"/>
              <a:t>Une </a:t>
            </a:r>
            <a:r>
              <a:rPr lang="fr-FR" sz="4400" b="1" dirty="0"/>
              <a:t>vocation</a:t>
            </a:r>
            <a:r>
              <a:rPr lang="fr-FR" sz="4400" dirty="0"/>
              <a:t> depuis sa création en 1971 : la professionnalisation des RH</a:t>
            </a:r>
          </a:p>
          <a:p>
            <a:r>
              <a:rPr lang="fr-FR" sz="4400" dirty="0"/>
              <a:t>Une </a:t>
            </a:r>
            <a:r>
              <a:rPr lang="fr-FR" sz="4400" b="1" dirty="0"/>
              <a:t>notoriété :</a:t>
            </a:r>
          </a:p>
          <a:p>
            <a:pPr lvl="1"/>
            <a:r>
              <a:rPr lang="fr-FR" sz="3600" dirty="0"/>
              <a:t>40 années d’expérience</a:t>
            </a:r>
          </a:p>
          <a:p>
            <a:pPr lvl="1"/>
            <a:r>
              <a:rPr lang="fr-FR" sz="3600" dirty="0"/>
              <a:t>Un réseau de 2 000  diplômés, le CIFFOP </a:t>
            </a:r>
            <a:r>
              <a:rPr lang="fr-FR" sz="3600" dirty="0" err="1"/>
              <a:t>Alumni</a:t>
            </a:r>
            <a:endParaRPr lang="fr-FR" sz="3600" dirty="0"/>
          </a:p>
          <a:p>
            <a:r>
              <a:rPr lang="fr-FR" sz="4400" dirty="0"/>
              <a:t>Une </a:t>
            </a:r>
            <a:r>
              <a:rPr lang="fr-FR" sz="4400" b="1" dirty="0"/>
              <a:t>marque</a:t>
            </a:r>
          </a:p>
          <a:p>
            <a:r>
              <a:rPr lang="fr-FR" sz="4400" dirty="0"/>
              <a:t>Un </a:t>
            </a:r>
            <a:r>
              <a:rPr lang="fr-FR" sz="4400" b="1" dirty="0"/>
              <a:t>portefeuille de formations :</a:t>
            </a:r>
          </a:p>
          <a:p>
            <a:pPr lvl="1"/>
            <a:r>
              <a:rPr lang="fr-FR" sz="2000" dirty="0"/>
              <a:t>Master Gestion des Ressources Humaines et Relations du travail</a:t>
            </a:r>
            <a:endParaRPr lang="fr-FR" sz="3300" dirty="0"/>
          </a:p>
          <a:p>
            <a:pPr lvl="1"/>
            <a:r>
              <a:rPr lang="fr-FR" sz="2000" dirty="0"/>
              <a:t>Master </a:t>
            </a:r>
            <a:r>
              <a:rPr lang="fr-FR" sz="2000" dirty="0" err="1"/>
              <a:t>Executive</a:t>
            </a:r>
            <a:endParaRPr lang="fr-FR" sz="3300" dirty="0"/>
          </a:p>
          <a:p>
            <a:pPr lvl="1"/>
            <a:r>
              <a:rPr lang="en-US" sz="2000" dirty="0"/>
              <a:t>Master International Human Resources Management</a:t>
            </a:r>
            <a:endParaRPr lang="fr-FR" sz="3300" dirty="0"/>
          </a:p>
          <a:p>
            <a:pPr lvl="1"/>
            <a:r>
              <a:rPr lang="en-US" sz="2000" dirty="0"/>
              <a:t>Master Coaching</a:t>
            </a:r>
            <a:endParaRPr lang="fr-FR" sz="3300" dirty="0"/>
          </a:p>
          <a:p>
            <a:pPr lvl="1"/>
            <a:r>
              <a:rPr lang="fr-FR" sz="2000" dirty="0"/>
              <a:t>Master Gestion des Ressources Humaines et Management Public</a:t>
            </a:r>
            <a:endParaRPr lang="fr-FR" sz="3300" dirty="0"/>
          </a:p>
          <a:p>
            <a:pPr lvl="1"/>
            <a:r>
              <a:rPr lang="fr-FR" sz="2000" dirty="0"/>
              <a:t>Diplôme Universitaire (D.U.) Rémunérations et avantages sociaux</a:t>
            </a:r>
            <a:endParaRPr lang="fr-FR" sz="3300" dirty="0"/>
          </a:p>
          <a:p>
            <a:r>
              <a:rPr lang="fr-FR" sz="4400" dirty="0"/>
              <a:t>Un </a:t>
            </a:r>
            <a:r>
              <a:rPr lang="fr-FR" sz="4400" b="1" dirty="0"/>
              <a:t>style pédagogique </a:t>
            </a:r>
            <a:r>
              <a:rPr lang="fr-FR" sz="4400" dirty="0"/>
              <a:t>: des formations conjuguant théories et action dans les organisations</a:t>
            </a:r>
          </a:p>
          <a:p>
            <a:r>
              <a:rPr lang="fr-FR" sz="4400" dirty="0"/>
              <a:t>Une </a:t>
            </a:r>
            <a:r>
              <a:rPr lang="fr-FR" sz="4400" b="1" dirty="0"/>
              <a:t>proximité avec les professionnels </a:t>
            </a:r>
            <a:r>
              <a:rPr lang="fr-FR" sz="4400" dirty="0"/>
              <a:t>et un réseau d’entreprises et d’administrations partenaires</a:t>
            </a:r>
          </a:p>
          <a:p>
            <a:endParaRPr lang="fr-FR" dirty="0"/>
          </a:p>
        </p:txBody>
      </p:sp>
      <p:sp>
        <p:nvSpPr>
          <p:cNvPr id="3" name="Titre 2"/>
          <p:cNvSpPr>
            <a:spLocks noGrp="1"/>
          </p:cNvSpPr>
          <p:nvPr>
            <p:ph type="title"/>
          </p:nvPr>
        </p:nvSpPr>
        <p:spPr/>
        <p:txBody>
          <a:bodyPr/>
          <a:lstStyle/>
          <a:p>
            <a:pPr algn="l"/>
            <a:r>
              <a:rPr lang="fr-FR" dirty="0"/>
              <a:t>7.1		 Le CIFFOP à grands traits</a:t>
            </a:r>
          </a:p>
        </p:txBody>
      </p:sp>
      <p:pic>
        <p:nvPicPr>
          <p:cNvPr id="4" name="Image 3"/>
          <p:cNvPicPr>
            <a:picLocks noChangeAspect="1"/>
          </p:cNvPicPr>
          <p:nvPr/>
        </p:nvPicPr>
        <p:blipFill>
          <a:blip r:embed="rId3"/>
          <a:stretch>
            <a:fillRect/>
          </a:stretch>
        </p:blipFill>
        <p:spPr>
          <a:xfrm>
            <a:off x="6471982" y="3097426"/>
            <a:ext cx="2672018" cy="1756205"/>
          </a:xfrm>
          <a:prstGeom prst="rect">
            <a:avLst/>
          </a:prstGeom>
        </p:spPr>
      </p:pic>
      <p:sp>
        <p:nvSpPr>
          <p:cNvPr id="5" name="Espace réservé du pied de page 4"/>
          <p:cNvSpPr>
            <a:spLocks noGrp="1"/>
          </p:cNvSpPr>
          <p:nvPr>
            <p:ph type="ftr" sz="quarter" idx="11"/>
          </p:nvPr>
        </p:nvSpPr>
        <p:spPr/>
        <p:txBody>
          <a:bodyPr/>
          <a:lstStyle/>
          <a:p>
            <a:r>
              <a:rPr lang="fr-FR"/>
              <a:t>http://ciffopexec.fr</a:t>
            </a:r>
          </a:p>
        </p:txBody>
      </p:sp>
      <p:sp>
        <p:nvSpPr>
          <p:cNvPr id="6" name="Espace réservé du numéro de diapositive 5"/>
          <p:cNvSpPr>
            <a:spLocks noGrp="1"/>
          </p:cNvSpPr>
          <p:nvPr>
            <p:ph type="sldNum" sz="quarter" idx="12"/>
          </p:nvPr>
        </p:nvSpPr>
        <p:spPr/>
        <p:txBody>
          <a:bodyPr/>
          <a:lstStyle/>
          <a:p>
            <a:fld id="{A1B74424-5EA7-E641-8625-28989B7DDA84}" type="slidenum">
              <a:rPr lang="fr-FR" smtClean="0"/>
              <a:t>9</a:t>
            </a:fld>
            <a:endParaRPr lang="fr-FR"/>
          </a:p>
        </p:txBody>
      </p:sp>
    </p:spTree>
    <p:extLst>
      <p:ext uri="{BB962C8B-B14F-4D97-AF65-F5344CB8AC3E}">
        <p14:creationId xmlns:p14="http://schemas.microsoft.com/office/powerpoint/2010/main" val="3752852627"/>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resentation Sopra Consulting - Paysage - FR">
  <a:themeElements>
    <a:clrScheme name="1_Presentation Sopra Consulting - Paysage - FR 14">
      <a:dk1>
        <a:srgbClr val="000000"/>
      </a:dk1>
      <a:lt1>
        <a:srgbClr val="FFFFFF"/>
      </a:lt1>
      <a:dk2>
        <a:srgbClr val="5A5A5A"/>
      </a:dk2>
      <a:lt2>
        <a:srgbClr val="DCD6D2"/>
      </a:lt2>
      <a:accent1>
        <a:srgbClr val="E51519"/>
      </a:accent1>
      <a:accent2>
        <a:srgbClr val="F6BE5F"/>
      </a:accent2>
      <a:accent3>
        <a:srgbClr val="FFFFFF"/>
      </a:accent3>
      <a:accent4>
        <a:srgbClr val="000000"/>
      </a:accent4>
      <a:accent5>
        <a:srgbClr val="F0AAAB"/>
      </a:accent5>
      <a:accent6>
        <a:srgbClr val="DFAC55"/>
      </a:accent6>
      <a:hlink>
        <a:srgbClr val="E4B275"/>
      </a:hlink>
      <a:folHlink>
        <a:srgbClr val="8AAB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1825</TotalTime>
  <Words>3532</Words>
  <Application>Microsoft Office PowerPoint</Application>
  <PresentationFormat>Affichage à l'écran (4:3)</PresentationFormat>
  <Paragraphs>427</Paragraphs>
  <Slides>29</Slides>
  <Notes>17</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29</vt:i4>
      </vt:variant>
    </vt:vector>
  </HeadingPairs>
  <TitlesOfParts>
    <vt:vector size="37" baseType="lpstr">
      <vt:lpstr>Arial</vt:lpstr>
      <vt:lpstr>Calibri</vt:lpstr>
      <vt:lpstr>Noto Symbol</vt:lpstr>
      <vt:lpstr>Questrial</vt:lpstr>
      <vt:lpstr>Verdana</vt:lpstr>
      <vt:lpstr>Wingdings</vt:lpstr>
      <vt:lpstr>Thème Office</vt:lpstr>
      <vt:lpstr>1_Presentation Sopra Consulting - Paysage - FR</vt:lpstr>
      <vt:lpstr>Présentation 2017 du master Executive</vt:lpstr>
      <vt:lpstr>1- ACCÈS</vt:lpstr>
      <vt:lpstr>2- OBJECTIFS</vt:lpstr>
      <vt:lpstr>3- PROGRAMME</vt:lpstr>
      <vt:lpstr>4- ORGANISATION DES ÉTUDES</vt:lpstr>
      <vt:lpstr>5- Planning (1)</vt:lpstr>
      <vt:lpstr>6- Planning (2)</vt:lpstr>
      <vt:lpstr>7- LE CIFFOP : une ambition et un projet </vt:lpstr>
      <vt:lpstr>7.1   Le CIFFOP à grands traits</vt:lpstr>
      <vt:lpstr>7-2 LES DIPLOMES DU CIFFOP</vt:lpstr>
      <vt:lpstr>7-3 Le CIFFOP en chiffres</vt:lpstr>
      <vt:lpstr>7-4 Les contenus du CIFFOP</vt:lpstr>
      <vt:lpstr>7-5  CIFFOP Alumni</vt:lpstr>
      <vt:lpstr>8- La proximité avec les professionnels (1)</vt:lpstr>
      <vt:lpstr>Présentation PowerPoint</vt:lpstr>
      <vt:lpstr>9-  Les étudiants au centre du CIFFOP (1)</vt:lpstr>
      <vt:lpstr>9- Participation des étudiants (2)</vt:lpstr>
      <vt:lpstr> 10- le feedback  des étudiants du programme EXECUTIVE</vt:lpstr>
      <vt:lpstr>Anne CHUTZER </vt:lpstr>
      <vt:lpstr>Chloé DOMERGUE Chargée de développement RH - CEA</vt:lpstr>
      <vt:lpstr>Karla GROS – REYES SANOFI</vt:lpstr>
      <vt:lpstr>Thierry LACH </vt:lpstr>
      <vt:lpstr>Clémentine Lacroix</vt:lpstr>
      <vt:lpstr>Claire LEBRETON </vt:lpstr>
      <vt:lpstr>Nathalie MOURET Responsable RH - LA MUTUELLE GÉNÉRALE</vt:lpstr>
      <vt:lpstr>Julie RANCHON </vt:lpstr>
      <vt:lpstr>Lydie ROUE </vt:lpstr>
      <vt:lpstr>Juliette SALOU</vt:lpstr>
      <vt:lpstr>Julie SEVIN-FRAPPIER </vt:lpstr>
    </vt:vector>
  </TitlesOfParts>
  <Company>Université Pantheon-Assas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Livret d’Accueil</dc:title>
  <dc:creator>Utilisateur</dc:creator>
  <cp:lastModifiedBy>James</cp:lastModifiedBy>
  <cp:revision>154</cp:revision>
  <dcterms:created xsi:type="dcterms:W3CDTF">2015-09-01T15:10:03Z</dcterms:created>
  <dcterms:modified xsi:type="dcterms:W3CDTF">2017-03-27T06:24:56Z</dcterms:modified>
</cp:coreProperties>
</file>